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4" r:id="rId17"/>
    <p:sldId id="270" r:id="rId18"/>
    <p:sldId id="27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D2ACD-CE02-4DF4-9C2A-A7612C1C5DE9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AA22E-1AD7-401C-96F3-9945398850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37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7356" y="1428736"/>
            <a:ext cx="5429288" cy="1470025"/>
          </a:xfrm>
        </p:spPr>
        <p:txBody>
          <a:bodyPr/>
          <a:lstStyle>
            <a:lvl1pPr>
              <a:defRPr>
                <a:solidFill>
                  <a:srgbClr val="232C12"/>
                </a:solidFill>
                <a:effectLst>
                  <a:outerShdw dist="63500" dir="2700000" algn="tl" rotWithShape="0">
                    <a:schemeClr val="bg1">
                      <a:alpha val="59000"/>
                    </a:schemeClr>
                  </a:outerShdw>
                </a:effectLst>
                <a:latin typeface="Calibri (Headings)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1604" y="2928934"/>
            <a:ext cx="6000792" cy="714380"/>
          </a:xfrm>
        </p:spPr>
        <p:txBody>
          <a:bodyPr/>
          <a:lstStyle>
            <a:lvl1pPr marL="0" indent="0" algn="ctr">
              <a:buNone/>
              <a:defRPr b="0" cap="none" spc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5400000" algn="t" rotWithShape="0">
                    <a:schemeClr val="bg1"/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271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796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238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buFontTx/>
              <a:buBlip>
                <a:blip r:embed="rId2"/>
              </a:buBlip>
              <a:defRPr/>
            </a:lvl6pPr>
            <a:lvl7pPr>
              <a:buFontTx/>
              <a:buBlip>
                <a:blip r:embed="rId3"/>
              </a:buBlip>
              <a:defRPr/>
            </a:lvl7pPr>
            <a:lvl8pPr>
              <a:buFontTx/>
              <a:buBlip>
                <a:blip r:embed="rId4"/>
              </a:buBlip>
              <a:defRPr/>
            </a:lvl8pPr>
            <a:lvl9pPr>
              <a:buFontTx/>
              <a:buBlip>
                <a:blip r:embed="rId5"/>
              </a:buBlip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759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13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85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242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047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931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775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868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44450"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232C12"/>
                </a:solidFill>
                <a:latin typeface="+mn-lt"/>
                <a:ea typeface="Verdana" pitchFamily="34" charset="0"/>
                <a:cs typeface="Arial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232C12"/>
                </a:solidFill>
                <a:latin typeface="+mn-lt"/>
                <a:ea typeface="Verdana" pitchFamily="34" charset="0"/>
                <a:cs typeface="Arial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232C12"/>
                </a:solidFill>
                <a:latin typeface="+mn-lt"/>
                <a:ea typeface="Verdana" pitchFamily="34" charset="0"/>
                <a:cs typeface="Arial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3E1716"/>
          </a:solidFill>
          <a:latin typeface="+mj-lt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E1716"/>
          </a:solidFill>
          <a:latin typeface="Calibri" pitchFamily="34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E1716"/>
          </a:solidFill>
          <a:latin typeface="Calibri" pitchFamily="34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E1716"/>
          </a:solidFill>
          <a:latin typeface="Calibri" pitchFamily="34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E1716"/>
          </a:solidFill>
          <a:latin typeface="Calibri" pitchFamily="34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E1716"/>
          </a:solidFill>
          <a:latin typeface="Calibri" pitchFamily="34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E1716"/>
          </a:solidFill>
          <a:latin typeface="Calibri" pitchFamily="34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E1716"/>
          </a:solidFill>
          <a:latin typeface="Calibri" pitchFamily="34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E1716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3200" b="1" kern="1200">
          <a:solidFill>
            <a:srgbClr val="1C191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800" kern="1200">
          <a:solidFill>
            <a:srgbClr val="1C191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2400" kern="1200">
          <a:solidFill>
            <a:srgbClr val="1C191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2000" kern="1200">
          <a:solidFill>
            <a:srgbClr val="1C191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8"/>
        </a:buBlip>
        <a:defRPr sz="2000" kern="1200">
          <a:solidFill>
            <a:srgbClr val="1C191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6"/>
        </a:buBlip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7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556792"/>
            <a:ext cx="6984776" cy="1208176"/>
          </a:xfrm>
        </p:spPr>
        <p:txBody>
          <a:bodyPr>
            <a:normAutofit/>
          </a:bodyPr>
          <a:lstStyle/>
          <a:p>
            <a:r>
              <a:rPr lang="ru-RU" i="1" dirty="0" smtClean="0">
                <a:ln w="3175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Самообразование</a:t>
            </a:r>
            <a:r>
              <a:rPr lang="ru-RU" sz="32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endParaRPr lang="ru-RU" sz="3200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928934"/>
            <a:ext cx="7560840" cy="932114"/>
          </a:xfrm>
        </p:spPr>
        <p:txBody>
          <a:bodyPr/>
          <a:lstStyle/>
          <a:p>
            <a:pPr algn="l"/>
            <a:r>
              <a:rPr lang="ru-RU" sz="36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средство развития  </a:t>
            </a:r>
            <a:r>
              <a:rPr lang="ru-RU" sz="36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педагога</a:t>
            </a:r>
          </a:p>
          <a:p>
            <a:pPr algn="l"/>
            <a:endParaRPr lang="ru-RU" sz="1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ru-RU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подготовила Е. А. Коноплева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175360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5 этап внедренческий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Aft>
                <a:spcPts val="1200"/>
              </a:spcAft>
              <a:buNone/>
            </a:pPr>
            <a:endParaRPr lang="ru-RU" dirty="0" smtClean="0"/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ru-RU" sz="4000" dirty="0" smtClean="0">
                <a:solidFill>
                  <a:srgbClr val="616161"/>
                </a:solidFill>
                <a:ea typeface="Times New Roman"/>
                <a:cs typeface="Times New Roman"/>
              </a:rPr>
              <a:t>педагог </a:t>
            </a:r>
            <a:r>
              <a:rPr lang="ru-RU" sz="4000" dirty="0">
                <a:solidFill>
                  <a:srgbClr val="616161"/>
                </a:solidFill>
                <a:ea typeface="Times New Roman"/>
                <a:cs typeface="Times New Roman"/>
              </a:rPr>
              <a:t>в процессе дальнейшей работы использует собственный опыт, а также занимается его распространением.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874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056784" cy="1512168"/>
          </a:xfrm>
        </p:spPr>
        <p:txBody>
          <a:bodyPr>
            <a:normAutofit/>
          </a:bodyPr>
          <a:lstStyle/>
          <a:p>
            <a:r>
              <a:rPr lang="ru-RU" i="1" dirty="0">
                <a:effectLst/>
              </a:rPr>
              <a:t>Диагностика </a:t>
            </a:r>
            <a:r>
              <a:rPr lang="ru-RU" i="1" dirty="0" smtClean="0">
                <a:effectLst/>
              </a:rPr>
              <a:t> </a:t>
            </a:r>
            <a:endParaRPr lang="ru-RU" i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67544" y="2924944"/>
            <a:ext cx="8208912" cy="714380"/>
          </a:xfrm>
        </p:spPr>
        <p:txBody>
          <a:bodyPr/>
          <a:lstStyle/>
          <a:p>
            <a:r>
              <a:rPr lang="ru-RU" sz="2400" b="1" i="1" dirty="0">
                <a:ln>
                  <a:noFill/>
                </a:ln>
                <a:solidFill>
                  <a:srgbClr val="232C12"/>
                </a:solidFill>
                <a:effectLst/>
                <a:latin typeface="Calibri (Headings)"/>
                <a:ea typeface="+mj-ea"/>
                <a:cs typeface="Times New Roman" pitchFamily="18" charset="0"/>
              </a:rPr>
              <a:t>уровня готовности педагога к развитию</a:t>
            </a:r>
            <a:r>
              <a:rPr lang="ru-RU" sz="4000" b="1" i="1" dirty="0">
                <a:ln>
                  <a:noFill/>
                </a:ln>
                <a:solidFill>
                  <a:srgbClr val="232C12"/>
                </a:solidFill>
                <a:effectLst/>
                <a:latin typeface="Calibri (Headings)"/>
                <a:ea typeface="+mj-ea"/>
                <a:cs typeface="Times New Roman" pitchFamily="18" charset="0"/>
              </a:rPr>
              <a:t/>
            </a:r>
            <a:br>
              <a:rPr lang="ru-RU" sz="4000" b="1" i="1" dirty="0">
                <a:ln>
                  <a:noFill/>
                </a:ln>
                <a:solidFill>
                  <a:srgbClr val="232C12"/>
                </a:solidFill>
                <a:effectLst/>
                <a:latin typeface="Calibri (Headings)"/>
                <a:ea typeface="+mj-ea"/>
                <a:cs typeface="Times New Roman" pitchFamily="18" charset="0"/>
              </a:rPr>
            </a:b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11074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i="1" dirty="0">
                <a:effectLst/>
              </a:rPr>
              <a:t>Анкета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971600" y="2780928"/>
            <a:ext cx="6840760" cy="1872208"/>
          </a:xfrm>
        </p:spPr>
        <p:txBody>
          <a:bodyPr/>
          <a:lstStyle/>
          <a:p>
            <a:r>
              <a:rPr lang="ru-RU" b="1" i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</a:rPr>
              <a:t>"Выявление </a:t>
            </a:r>
            <a:endParaRPr lang="ru-RU" b="1" i="1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</a:endParaRPr>
          </a:p>
          <a:p>
            <a:r>
              <a:rPr lang="ru-RU" b="1" i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</a:rPr>
              <a:t>способности </a:t>
            </a:r>
            <a:r>
              <a:rPr lang="ru-RU" b="1" i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</a:rPr>
              <a:t>учителя </a:t>
            </a:r>
            <a:endParaRPr lang="ru-RU" b="1" i="1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</a:endParaRPr>
          </a:p>
          <a:p>
            <a:r>
              <a:rPr lang="ru-RU" b="1" i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</a:rPr>
              <a:t>к </a:t>
            </a:r>
            <a:r>
              <a:rPr lang="ru-RU" b="1" i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</a:rPr>
              <a:t>саморазвитию"</a:t>
            </a:r>
            <a:endParaRPr lang="ru-RU" i="1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</a:endParaRPr>
          </a:p>
          <a:p>
            <a:endParaRPr lang="ru-RU" i="1" dirty="0">
              <a:ln>
                <a:solidFill>
                  <a:schemeClr val="tx1"/>
                </a:solidFill>
              </a:ln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3105835"/>
            <a:ext cx="81369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9122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Инструкция</a:t>
            </a:r>
            <a:r>
              <a:rPr lang="ru-RU" i="1" dirty="0"/>
              <a:t>.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dirty="0" smtClean="0"/>
              <a:t>Отвечая </a:t>
            </a:r>
            <a:r>
              <a:rPr lang="ru-RU" sz="4800" dirty="0"/>
              <a:t>на вопросы анкеты, поставьте, пожалуйста, напротив каждого утверждения </a:t>
            </a:r>
            <a:r>
              <a:rPr lang="ru-RU" sz="4800" dirty="0" smtClean="0"/>
              <a:t>балл</a:t>
            </a:r>
            <a:endParaRPr lang="ru-RU" sz="4800" dirty="0"/>
          </a:p>
          <a:p>
            <a:pPr algn="ctr"/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74206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r>
              <a:rPr lang="ru-RU" sz="3600" dirty="0"/>
              <a:t>5 – если данное утверждение полностью соответствует вашему </a:t>
            </a:r>
            <a:r>
              <a:rPr lang="ru-RU" sz="3600" dirty="0" smtClean="0"/>
              <a:t>мнению;</a:t>
            </a:r>
          </a:p>
          <a:p>
            <a:r>
              <a:rPr lang="ru-RU" sz="3600" dirty="0" smtClean="0"/>
              <a:t>4 </a:t>
            </a:r>
            <a:r>
              <a:rPr lang="ru-RU" sz="3600" dirty="0"/>
              <a:t>– скорее соответствует, чем </a:t>
            </a:r>
            <a:r>
              <a:rPr lang="ru-RU" sz="3600" dirty="0" smtClean="0"/>
              <a:t>нет;</a:t>
            </a:r>
          </a:p>
          <a:p>
            <a:r>
              <a:rPr lang="ru-RU" sz="3600" dirty="0" smtClean="0"/>
              <a:t>3 </a:t>
            </a:r>
            <a:r>
              <a:rPr lang="ru-RU" sz="3600" dirty="0"/>
              <a:t>– и да, и </a:t>
            </a:r>
            <a:r>
              <a:rPr lang="ru-RU" sz="3600" dirty="0" smtClean="0"/>
              <a:t>нет;</a:t>
            </a:r>
          </a:p>
          <a:p>
            <a:r>
              <a:rPr lang="ru-RU" sz="3600" dirty="0" smtClean="0"/>
              <a:t>2 </a:t>
            </a:r>
            <a:r>
              <a:rPr lang="ru-RU" sz="3600" dirty="0"/>
              <a:t>– скорее не </a:t>
            </a:r>
            <a:r>
              <a:rPr lang="ru-RU" sz="3600" dirty="0" smtClean="0"/>
              <a:t>соответствует;</a:t>
            </a:r>
          </a:p>
          <a:p>
            <a:r>
              <a:rPr lang="ru-RU" sz="3600" dirty="0" smtClean="0"/>
              <a:t>1 </a:t>
            </a:r>
            <a:r>
              <a:rPr lang="ru-RU" sz="3600" dirty="0"/>
              <a:t>– не соответствует.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901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Я стремлюсь изучать себя.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Я оставляю время для развития , как бы ни был я занят работой и домашними делами.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Возникающие препятствия стимулируют мою активность.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Я ищу обратную связь, </a:t>
            </a:r>
            <a:r>
              <a:rPr lang="ru-RU" sz="2800" dirty="0" err="1" smtClean="0"/>
              <a:t>т.к</a:t>
            </a:r>
            <a:r>
              <a:rPr lang="ru-RU" sz="2800" dirty="0" smtClean="0"/>
              <a:t> это помогает мне узнать и оценить себя.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Я рефлексирую свою деятельность, выделяя для этого специально время.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Я анализирую свои чувства и опыт.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Я много читаю.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7109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ru-RU" sz="2400" dirty="0"/>
              <a:t>Я широко дискутирую по интересующим меня вопросам</a:t>
            </a:r>
            <a:r>
              <a:rPr lang="ru-RU" sz="2400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400" dirty="0" smtClean="0"/>
              <a:t>Я верю в свои возможности.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400" dirty="0" smtClean="0"/>
              <a:t>Я стремлюсь быть более открытым.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400" dirty="0" smtClean="0"/>
              <a:t>Я осознаю то влияние, которое оказывают на меня окружающие люди.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400" dirty="0" smtClean="0"/>
              <a:t>Я управляю своим профессиональным развитием и получаю положительные результаты.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400" dirty="0" smtClean="0"/>
              <a:t>Я получаю удовольствие от освоения нового 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400" dirty="0" smtClean="0"/>
              <a:t>Возрастающая ответственность не пугают меня.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400" dirty="0" smtClean="0"/>
              <a:t>Я положительно бы отнесся к продвижению по службе.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8088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endParaRPr lang="ru-RU" sz="2000" dirty="0"/>
          </a:p>
          <a:p>
            <a:r>
              <a:rPr lang="ru-RU" dirty="0"/>
              <a:t>55 и более баллов – Вы активно реализуете свои потребности в </a:t>
            </a:r>
            <a:r>
              <a:rPr lang="ru-RU" dirty="0" smtClean="0"/>
              <a:t>саморазвитии</a:t>
            </a:r>
          </a:p>
          <a:p>
            <a:r>
              <a:rPr lang="ru-RU" dirty="0" smtClean="0"/>
              <a:t>36–54 </a:t>
            </a:r>
            <a:r>
              <a:rPr lang="ru-RU" dirty="0"/>
              <a:t>балла – у Вас нет сложившейся системы саморазвития, ориентация на развитие сильно зависит от условий.</a:t>
            </a:r>
          </a:p>
          <a:p>
            <a:r>
              <a:rPr lang="ru-RU" dirty="0"/>
              <a:t>15–35 баллов – Вы находитесь в стадии остановившегося развития.</a:t>
            </a:r>
          </a:p>
          <a:p>
            <a:endParaRPr lang="ru-RU" sz="6600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176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276872"/>
            <a:ext cx="8352928" cy="2376263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900" cmpd="sng">
                  <a:solidFill>
                    <a:srgbClr val="00B050">
                      <a:alpha val="55000"/>
                    </a:srgb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Спасибо за внимание</a:t>
            </a:r>
            <a:endParaRPr lang="ru-RU" sz="5400" b="1" cap="none" spc="0" dirty="0">
              <a:ln w="900" cmpd="sng">
                <a:solidFill>
                  <a:srgbClr val="00B050">
                    <a:alpha val="55000"/>
                  </a:srgbClr>
                </a:solidFill>
                <a:prstDash val="solid"/>
              </a:ln>
              <a:solidFill>
                <a:srgbClr val="00B05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5295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620688"/>
            <a:ext cx="8939336" cy="5505475"/>
          </a:xfrm>
        </p:spPr>
        <p:txBody>
          <a:bodyPr/>
          <a:lstStyle/>
          <a:p>
            <a:pPr marL="0" indent="0">
              <a:buNone/>
            </a:pPr>
            <a:r>
              <a:rPr lang="ru-RU" sz="4000" i="1" u="sng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«</a:t>
            </a:r>
            <a:r>
              <a:rPr lang="ru-RU" sz="3600" i="1" u="sng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Учитель готовится к уроку всю жизнь»  </a:t>
            </a:r>
            <a:endParaRPr lang="ru-RU" sz="4000" i="1" u="sng" dirty="0" smtClean="0">
              <a:ln>
                <a:solidFill>
                  <a:srgbClr val="00B050"/>
                </a:solidFill>
              </a:ln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ru-RU" sz="4000" i="1" dirty="0" smtClean="0"/>
          </a:p>
          <a:p>
            <a:pPr marL="0" indent="0">
              <a:buNone/>
            </a:pPr>
            <a:r>
              <a:rPr lang="ru-RU" sz="4000" i="1" dirty="0" smtClean="0"/>
              <a:t>Этот тезис отражает саму суть профессии. Чтобы стать хорошим учителем,  надо не только любить учить других, но и любить учиться самому, постоянно повышать свою квалификацию </a:t>
            </a:r>
            <a:endParaRPr lang="ru-RU" sz="4000" i="1" dirty="0"/>
          </a:p>
        </p:txBody>
      </p:sp>
    </p:spTree>
    <p:extLst>
      <p:ext uri="{BB962C8B-B14F-4D97-AF65-F5344CB8AC3E}">
        <p14:creationId xmlns:p14="http://schemas.microsoft.com/office/powerpoint/2010/main" val="118589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 algn="ctr"/>
            <a:r>
              <a:rPr lang="ru-RU" sz="4800" i="1" dirty="0" smtClean="0"/>
              <a:t>Самообразование </a:t>
            </a:r>
          </a:p>
          <a:p>
            <a:pPr marL="0" indent="0" algn="ctr">
              <a:buNone/>
            </a:pPr>
            <a:r>
              <a:rPr lang="ru-RU" sz="4800" i="1" dirty="0" smtClean="0"/>
              <a:t>принято считать  основной формой повышения квалификации</a:t>
            </a:r>
            <a:endParaRPr lang="ru-RU" sz="4800" i="1" dirty="0"/>
          </a:p>
        </p:txBody>
      </p:sp>
    </p:spTree>
    <p:extLst>
      <p:ext uri="{BB962C8B-B14F-4D97-AF65-F5344CB8AC3E}">
        <p14:creationId xmlns:p14="http://schemas.microsoft.com/office/powerpoint/2010/main" val="228481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ru-RU" i="1" dirty="0">
                <a:solidFill>
                  <a:srgbClr val="616161"/>
                </a:solidFill>
                <a:latin typeface="Times New Roman"/>
                <a:ea typeface="Times New Roman"/>
                <a:cs typeface="Times New Roman"/>
              </a:rPr>
              <a:t>Каждый учитель, учитывая внутренние и внешние мотивы, запросы, предъявляемые современным обществом, влияние морально-психологического климата, сложившегося в коллективе, и требования администрации образовательного учреждения, определяет свою траекторию самосовершенствования и саморазвития.</a:t>
            </a:r>
            <a:endParaRPr lang="ru-RU" sz="1800" i="1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537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3528393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1200"/>
              </a:spcAft>
            </a:pPr>
            <a:r>
              <a:rPr lang="ru-RU" sz="4000" dirty="0">
                <a:solidFill>
                  <a:srgbClr val="616161"/>
                </a:solidFill>
                <a:latin typeface="Times New Roman"/>
                <a:ea typeface="Times New Roman"/>
                <a:cs typeface="Times New Roman"/>
              </a:rPr>
              <a:t>Технология </a:t>
            </a:r>
            <a:endParaRPr lang="ru-RU" sz="4000" dirty="0" smtClean="0">
              <a:solidFill>
                <a:srgbClr val="616161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1200"/>
              </a:spcAft>
              <a:buNone/>
            </a:pPr>
            <a:r>
              <a:rPr lang="ru-RU" sz="4000" dirty="0" smtClean="0">
                <a:solidFill>
                  <a:srgbClr val="616161"/>
                </a:solidFill>
                <a:latin typeface="Times New Roman"/>
                <a:ea typeface="Times New Roman"/>
                <a:cs typeface="Times New Roman"/>
              </a:rPr>
              <a:t>организации </a:t>
            </a:r>
            <a:r>
              <a:rPr lang="ru-RU" sz="4000" dirty="0">
                <a:solidFill>
                  <a:srgbClr val="616161"/>
                </a:solidFill>
                <a:latin typeface="Times New Roman"/>
                <a:ea typeface="Times New Roman"/>
                <a:cs typeface="Times New Roman"/>
              </a:rPr>
              <a:t>самообразования </a:t>
            </a:r>
            <a:r>
              <a:rPr lang="ru-RU" sz="4000" dirty="0" smtClean="0">
                <a:solidFill>
                  <a:srgbClr val="616161"/>
                </a:solidFill>
                <a:latin typeface="Times New Roman"/>
                <a:ea typeface="Times New Roman"/>
                <a:cs typeface="Times New Roman"/>
              </a:rPr>
              <a:t>педагога </a:t>
            </a:r>
            <a:r>
              <a:rPr lang="ru-RU" sz="4000" dirty="0">
                <a:solidFill>
                  <a:srgbClr val="616161"/>
                </a:solidFill>
                <a:latin typeface="Times New Roman"/>
                <a:ea typeface="Times New Roman"/>
                <a:cs typeface="Times New Roman"/>
              </a:rPr>
              <a:t>может быть представлена в виде следующих </a:t>
            </a:r>
            <a:r>
              <a:rPr lang="ru-RU" sz="4000" dirty="0" smtClean="0">
                <a:solidFill>
                  <a:srgbClr val="616161"/>
                </a:solidFill>
                <a:latin typeface="Times New Roman"/>
                <a:ea typeface="Times New Roman"/>
                <a:cs typeface="Times New Roman"/>
              </a:rPr>
              <a:t>этапов</a:t>
            </a:r>
            <a:endParaRPr lang="ru-RU" sz="40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184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1</a:t>
            </a:r>
            <a:r>
              <a:rPr lang="ru-RU" dirty="0" smtClean="0">
                <a:solidFill>
                  <a:schemeClr val="tx1"/>
                </a:solidFill>
              </a:rPr>
              <a:t>  этап -</a:t>
            </a:r>
            <a:r>
              <a:rPr lang="ru-RU" dirty="0">
                <a:solidFill>
                  <a:schemeClr val="tx1"/>
                </a:solidFill>
              </a:rPr>
              <a:t>диагностический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229600" cy="4133056"/>
          </a:xfrm>
        </p:spPr>
        <p:txBody>
          <a:bodyPr/>
          <a:lstStyle/>
          <a:p>
            <a:pPr marL="0" indent="0">
              <a:buNone/>
            </a:pPr>
            <a:r>
              <a:rPr lang="ru-RU" sz="4400" dirty="0" smtClean="0"/>
              <a:t> </a:t>
            </a:r>
          </a:p>
          <a:p>
            <a:r>
              <a:rPr lang="ru-RU" sz="4400" dirty="0"/>
              <a:t>Анализ </a:t>
            </a:r>
            <a:r>
              <a:rPr lang="ru-RU" sz="4400" dirty="0" smtClean="0"/>
              <a:t>затруднений</a:t>
            </a:r>
          </a:p>
          <a:p>
            <a:r>
              <a:rPr lang="ru-RU" sz="4400" dirty="0" smtClean="0"/>
              <a:t>Постановка </a:t>
            </a:r>
            <a:r>
              <a:rPr lang="ru-RU" sz="4400" dirty="0"/>
              <a:t>проблемы. </a:t>
            </a:r>
            <a:endParaRPr lang="ru-RU" sz="4400" dirty="0" smtClean="0"/>
          </a:p>
          <a:p>
            <a:r>
              <a:rPr lang="ru-RU" sz="4400" dirty="0" smtClean="0"/>
              <a:t>Изучение </a:t>
            </a:r>
            <a:r>
              <a:rPr lang="ru-RU" sz="4400" dirty="0"/>
              <a:t>литературы по </a:t>
            </a:r>
            <a:r>
              <a:rPr lang="ru-RU" sz="4400" dirty="0" smtClean="0"/>
              <a:t>проблеме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94176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 этап -прогностический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Определение цели и задач работы над темой</a:t>
            </a:r>
            <a:r>
              <a:rPr lang="ru-RU" sz="36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r>
              <a:rPr lang="ru-RU" sz="36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Разработка системы мер, направленных на решение проблемы. </a:t>
            </a:r>
            <a:endParaRPr lang="ru-RU" sz="3600" dirty="0" smtClean="0">
              <a:solidFill>
                <a:prstClr val="black"/>
              </a:solidFill>
              <a:latin typeface="Times New Roman"/>
              <a:ea typeface="Times New Roman"/>
              <a:cs typeface="Times New Roman"/>
            </a:endParaRPr>
          </a:p>
          <a:p>
            <a:r>
              <a:rPr lang="ru-RU" sz="36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Прогнозирование </a:t>
            </a:r>
            <a:r>
              <a:rPr lang="ru-RU" sz="36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результатов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812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 этап практический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/>
              <a:t>Решение проблемы. </a:t>
            </a:r>
            <a:endParaRPr lang="ru-RU" sz="3600" dirty="0" smtClean="0"/>
          </a:p>
          <a:p>
            <a:r>
              <a:rPr lang="ru-RU" sz="3600" dirty="0" smtClean="0"/>
              <a:t>Формирование </a:t>
            </a:r>
            <a:r>
              <a:rPr lang="ru-RU" sz="3600" dirty="0"/>
              <a:t>методического </a:t>
            </a:r>
            <a:r>
              <a:rPr lang="ru-RU" sz="3600" dirty="0" smtClean="0"/>
              <a:t>комплекса</a:t>
            </a:r>
          </a:p>
          <a:p>
            <a:r>
              <a:rPr lang="ru-RU" sz="3600" dirty="0" smtClean="0"/>
              <a:t>Отслеживание </a:t>
            </a:r>
            <a:r>
              <a:rPr lang="ru-RU" sz="3600" dirty="0"/>
              <a:t>процесса, текущих, промежуточных </a:t>
            </a:r>
            <a:r>
              <a:rPr lang="ru-RU" sz="3600" dirty="0" smtClean="0"/>
              <a:t>результатов.</a:t>
            </a:r>
          </a:p>
          <a:p>
            <a:r>
              <a:rPr lang="ru-RU" sz="3600" dirty="0" smtClean="0"/>
              <a:t>Корректировка </a:t>
            </a:r>
            <a:r>
              <a:rPr lang="ru-RU" sz="3600" dirty="0"/>
              <a:t>работы.</a:t>
            </a:r>
          </a:p>
        </p:txBody>
      </p:sp>
    </p:spTree>
    <p:extLst>
      <p:ext uri="{BB962C8B-B14F-4D97-AF65-F5344CB8AC3E}">
        <p14:creationId xmlns:p14="http://schemas.microsoft.com/office/powerpoint/2010/main" val="243703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 этап обобщающий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4000" dirty="0" smtClean="0"/>
          </a:p>
          <a:p>
            <a:r>
              <a:rPr lang="ru-RU" sz="4000" dirty="0" smtClean="0"/>
              <a:t>Подведение </a:t>
            </a:r>
            <a:r>
              <a:rPr lang="ru-RU" sz="4000" dirty="0"/>
              <a:t>итогов. </a:t>
            </a:r>
            <a:endParaRPr lang="ru-RU" sz="4000" dirty="0" smtClean="0"/>
          </a:p>
          <a:p>
            <a:r>
              <a:rPr lang="ru-RU" sz="4000" dirty="0" smtClean="0"/>
              <a:t>Оформление </a:t>
            </a:r>
            <a:r>
              <a:rPr lang="ru-RU" sz="4000" dirty="0"/>
              <a:t>результатов работы по теме самообразования. </a:t>
            </a:r>
            <a:endParaRPr lang="ru-RU" sz="4000" dirty="0" smtClean="0"/>
          </a:p>
          <a:p>
            <a:r>
              <a:rPr lang="ru-RU" sz="4000" dirty="0" smtClean="0"/>
              <a:t>Представление </a:t>
            </a:r>
            <a:r>
              <a:rPr lang="ru-RU" sz="4000" dirty="0"/>
              <a:t>материалов.</a:t>
            </a:r>
          </a:p>
        </p:txBody>
      </p:sp>
    </p:spTree>
    <p:extLst>
      <p:ext uri="{BB962C8B-B14F-4D97-AF65-F5344CB8AC3E}">
        <p14:creationId xmlns:p14="http://schemas.microsoft.com/office/powerpoint/2010/main" val="154006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7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Феникс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Тема7</Template>
  <TotalTime>92</TotalTime>
  <Words>433</Words>
  <Application>Microsoft Office PowerPoint</Application>
  <PresentationFormat>Экран (4:3)</PresentationFormat>
  <Paragraphs>70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Тема7</vt:lpstr>
      <vt:lpstr>Самообразование   </vt:lpstr>
      <vt:lpstr>Презентация PowerPoint</vt:lpstr>
      <vt:lpstr>Презентация PowerPoint</vt:lpstr>
      <vt:lpstr>Презентация PowerPoint</vt:lpstr>
      <vt:lpstr>Презентация PowerPoint</vt:lpstr>
      <vt:lpstr>1  этап -диагностический</vt:lpstr>
      <vt:lpstr>2 этап -прогностический</vt:lpstr>
      <vt:lpstr>3 этап практический</vt:lpstr>
      <vt:lpstr>4 этап обобщающий</vt:lpstr>
      <vt:lpstr>5 этап внедренческий </vt:lpstr>
      <vt:lpstr>Диагностика  </vt:lpstr>
      <vt:lpstr>Анкета</vt:lpstr>
      <vt:lpstr>Инструкция.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Самообразование   </dc:title>
  <cp:lastModifiedBy>1</cp:lastModifiedBy>
  <cp:revision>15</cp:revision>
  <dcterms:modified xsi:type="dcterms:W3CDTF">2013-12-15T03:45:08Z</dcterms:modified>
</cp:coreProperties>
</file>