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0" r:id="rId4"/>
    <p:sldId id="268" r:id="rId5"/>
    <p:sldId id="269" r:id="rId6"/>
    <p:sldId id="271" r:id="rId7"/>
    <p:sldId id="267" r:id="rId8"/>
    <p:sldId id="266" r:id="rId9"/>
    <p:sldId id="265" r:id="rId10"/>
    <p:sldId id="257" r:id="rId11"/>
    <p:sldId id="259" r:id="rId12"/>
    <p:sldId id="272" r:id="rId13"/>
    <p:sldId id="273" r:id="rId14"/>
    <p:sldId id="274" r:id="rId15"/>
    <p:sldId id="260" r:id="rId16"/>
    <p:sldId id="263" r:id="rId17"/>
    <p:sldId id="264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8" y="-1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4286256"/>
            <a:ext cx="8305800" cy="1143000"/>
          </a:xfrm>
        </p:spPr>
        <p:txBody>
          <a:bodyPr/>
          <a:lstStyle/>
          <a:p>
            <a:pPr marL="2868613"/>
            <a:r>
              <a:rPr lang="ru-RU" sz="2000" i="1" u="sng" dirty="0" smtClean="0">
                <a:solidFill>
                  <a:schemeClr val="bg1"/>
                </a:solidFill>
              </a:rPr>
              <a:t>Выполнили: </a:t>
            </a:r>
            <a:r>
              <a:rPr lang="ru-RU" sz="2000" i="1" u="sng" dirty="0">
                <a:solidFill>
                  <a:schemeClr val="bg1"/>
                </a:solidFill>
              </a:rPr>
              <a:t>ученицы </a:t>
            </a:r>
            <a:r>
              <a:rPr lang="ru-RU" sz="2000" i="1" u="sng" dirty="0" smtClean="0">
                <a:solidFill>
                  <a:schemeClr val="bg1"/>
                </a:solidFill>
              </a:rPr>
              <a:t>8класса МБОУ СОШ </a:t>
            </a:r>
            <a:r>
              <a:rPr lang="ru-RU" sz="2000" i="1" u="sng" dirty="0" err="1" smtClean="0">
                <a:solidFill>
                  <a:schemeClr val="bg1"/>
                </a:solidFill>
              </a:rPr>
              <a:t>с.Кенада</a:t>
            </a:r>
            <a:r>
              <a:rPr lang="ru-RU" sz="2000" i="1" u="sng" dirty="0" smtClean="0">
                <a:solidFill>
                  <a:schemeClr val="bg1"/>
                </a:solidFill>
              </a:rPr>
              <a:t> </a:t>
            </a:r>
            <a:r>
              <a:rPr lang="ru-RU" sz="2000" i="1" u="sng" dirty="0" err="1" smtClean="0">
                <a:solidFill>
                  <a:schemeClr val="bg1"/>
                </a:solidFill>
              </a:rPr>
              <a:t>Бейм</a:t>
            </a:r>
            <a:r>
              <a:rPr lang="ru-RU" sz="2000" i="1" u="sng" dirty="0" smtClean="0">
                <a:solidFill>
                  <a:schemeClr val="bg1"/>
                </a:solidFill>
              </a:rPr>
              <a:t> Валерия и </a:t>
            </a:r>
            <a:r>
              <a:rPr lang="ru-RU" sz="2000" i="1" u="sng" dirty="0" err="1" smtClean="0">
                <a:solidFill>
                  <a:schemeClr val="bg1"/>
                </a:solidFill>
              </a:rPr>
              <a:t>Тохова</a:t>
            </a:r>
            <a:r>
              <a:rPr lang="ru-RU" sz="2000" i="1" u="sng" dirty="0" smtClean="0">
                <a:solidFill>
                  <a:schemeClr val="bg1"/>
                </a:solidFill>
              </a:rPr>
              <a:t> Юлия </a:t>
            </a:r>
          </a:p>
          <a:p>
            <a:pPr marL="2868613"/>
            <a:r>
              <a:rPr lang="ru-RU" sz="2000" i="1" u="sng" dirty="0" smtClean="0">
                <a:solidFill>
                  <a:schemeClr val="bg1"/>
                </a:solidFill>
              </a:rPr>
              <a:t>Руководитель: Останина М.М., учитель начальных классов</a:t>
            </a:r>
            <a:endParaRPr lang="ru-RU" sz="2000" i="1" u="sng" dirty="0">
              <a:solidFill>
                <a:schemeClr val="bg1"/>
              </a:solidFill>
            </a:endParaRPr>
          </a:p>
          <a:p>
            <a:pPr marL="2868613"/>
            <a:endParaRPr lang="ru-RU" sz="2000" i="1" u="sng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1268760"/>
            <a:ext cx="8305800" cy="2926994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Исследовательская работа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по теме: </a:t>
            </a:r>
            <a:r>
              <a:rPr lang="ru-RU" sz="3600" b="1" i="1" dirty="0" smtClean="0">
                <a:solidFill>
                  <a:schemeClr val="bg1"/>
                </a:solidFill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> «Особенности восприятия цвета учащимися младшего школьного возраста МБОУ СОШ с. Кенада»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2744" cy="61926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u="sng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Количественный анализ результатов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каждый правильный ответ  ученик получал 1 балл, за ошибку или отказ от задания – 0 баллов. Максимальное количество баллов за все задания – 72, за одно задание – 18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800" b="1" u="sng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Уровни  </a:t>
            </a:r>
            <a:r>
              <a:rPr lang="ru-RU" sz="2800" b="1" u="sng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сформированности </a:t>
            </a:r>
            <a:r>
              <a:rPr lang="ru-RU" sz="2800" b="1" u="sng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b="1" u="sng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ru-RU" sz="2800" b="1" u="sng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восприятия цвета:</a:t>
            </a:r>
            <a:r>
              <a:rPr lang="ru-RU" sz="2400" b="1" u="sng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u="sng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 уровень (высокий) – 72 балла. Задания выполняет правильно и самостоятельно.</a:t>
            </a:r>
            <a:b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 уровень (средний) – 67-71 баллов. Задание выполняет с небольшими ошибками и с помощью взрослого. </a:t>
            </a:r>
            <a:b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 уровень (низкий) – 0-66 баллов. Задания выполняет с ошибками.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54360"/>
              </p:ext>
            </p:extLst>
          </p:nvPr>
        </p:nvGraphicFramePr>
        <p:xfrm>
          <a:off x="899592" y="1340767"/>
          <a:ext cx="7416824" cy="51206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46237"/>
                <a:gridCol w="1819808"/>
                <a:gridCol w="1906865"/>
                <a:gridCol w="2543914"/>
              </a:tblGrid>
              <a:tr h="7097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Возраст детей, г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учащегося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 баллов / уровень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Валя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67, </a:t>
                      </a:r>
                      <a:r>
                        <a:rPr lang="en-US" sz="1600">
                          <a:effectLst/>
                        </a:rPr>
                        <a:t>II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Сава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r>
                        <a:rPr lang="en-US" sz="1600">
                          <a:effectLst/>
                        </a:rPr>
                        <a:t>7</a:t>
                      </a:r>
                      <a:r>
                        <a:rPr lang="ru-RU" sz="1600">
                          <a:effectLst/>
                        </a:rPr>
                        <a:t>, </a:t>
                      </a:r>
                      <a:r>
                        <a:rPr lang="en-US" sz="1600">
                          <a:effectLst/>
                        </a:rPr>
                        <a:t>II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Рома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62,</a:t>
                      </a:r>
                      <a:r>
                        <a:rPr lang="en-US" sz="1600">
                          <a:effectLst/>
                        </a:rPr>
                        <a:t> III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Катя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68,</a:t>
                      </a:r>
                      <a:r>
                        <a:rPr lang="en-US" sz="1600">
                          <a:effectLst/>
                        </a:rPr>
                        <a:t> II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Лера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69,</a:t>
                      </a:r>
                      <a:r>
                        <a:rPr lang="en-US" sz="1600">
                          <a:effectLst/>
                        </a:rPr>
                        <a:t> II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Женя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68,</a:t>
                      </a:r>
                      <a:r>
                        <a:rPr lang="en-US" sz="1600">
                          <a:effectLst/>
                        </a:rPr>
                        <a:t> II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Дима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64.</a:t>
                      </a:r>
                      <a:r>
                        <a:rPr lang="en-US" sz="1600">
                          <a:effectLst/>
                        </a:rPr>
                        <a:t> III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Настя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72,</a:t>
                      </a:r>
                      <a:r>
                        <a:rPr lang="en-US" sz="1600">
                          <a:effectLst/>
                        </a:rPr>
                        <a:t> I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Рита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67,</a:t>
                      </a:r>
                      <a:r>
                        <a:rPr lang="en-US" sz="1600">
                          <a:effectLst/>
                        </a:rPr>
                        <a:t> II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Миша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69,</a:t>
                      </a:r>
                      <a:r>
                        <a:rPr lang="en-US" sz="1600">
                          <a:effectLst/>
                        </a:rPr>
                        <a:t> II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Глеб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70,</a:t>
                      </a:r>
                      <a:r>
                        <a:rPr lang="en-US" sz="1600">
                          <a:effectLst/>
                        </a:rPr>
                        <a:t> II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Сережа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69,</a:t>
                      </a:r>
                      <a:r>
                        <a:rPr lang="en-US" sz="1600" dirty="0">
                          <a:effectLst/>
                        </a:rPr>
                        <a:t> II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51180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Таблица 2. Уровень сформированности цветовосприятия </a:t>
            </a:r>
          </a:p>
          <a:p>
            <a:r>
              <a:rPr lang="ru-RU" dirty="0">
                <a:solidFill>
                  <a:schemeClr val="bg1"/>
                </a:solidFill>
              </a:rPr>
              <a:t> у учащихся младшего школьного возраста МБОУ СОШ с. Кенада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82" y="188640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Уровень </a:t>
            </a:r>
            <a:r>
              <a:rPr lang="ru-RU" sz="2200" dirty="0">
                <a:solidFill>
                  <a:schemeClr val="bg1"/>
                </a:solidFill>
              </a:rPr>
              <a:t>сформированности  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цветовосприятия  у </a:t>
            </a:r>
            <a:r>
              <a:rPr lang="ru-RU" sz="2200" dirty="0">
                <a:solidFill>
                  <a:schemeClr val="bg1"/>
                </a:solidFill>
              </a:rPr>
              <a:t>учащихся 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младшего </a:t>
            </a:r>
            <a:r>
              <a:rPr lang="ru-RU" sz="2200" dirty="0">
                <a:solidFill>
                  <a:schemeClr val="bg1"/>
                </a:solidFill>
              </a:rPr>
              <a:t>школьного возраста МБОУ СОШ с. </a:t>
            </a:r>
            <a:r>
              <a:rPr lang="ru-RU" sz="2200" dirty="0" smtClean="0">
                <a:solidFill>
                  <a:schemeClr val="bg1"/>
                </a:solidFill>
              </a:rPr>
              <a:t>Кенада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86" y="1716669"/>
            <a:ext cx="7128792" cy="481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5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78" y="83671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/>
              </a:rPr>
              <a:t>Диаграмма 2. Уровень сформированности  цветовосприятия </a:t>
            </a:r>
            <a:br>
              <a:rPr lang="ru-RU" sz="3200" dirty="0">
                <a:solidFill>
                  <a:schemeClr val="bg1"/>
                </a:solidFill>
                <a:effectLst/>
              </a:rPr>
            </a:br>
            <a:r>
              <a:rPr lang="ru-RU" sz="3200" dirty="0">
                <a:solidFill>
                  <a:schemeClr val="bg1"/>
                </a:solidFill>
                <a:effectLst/>
              </a:rPr>
              <a:t>у учащихся младшего школьного возраста МБОУ СОШ с. </a:t>
            </a:r>
            <a:r>
              <a:rPr lang="ru-RU" sz="3200" dirty="0" smtClean="0">
                <a:solidFill>
                  <a:schemeClr val="bg1"/>
                </a:solidFill>
                <a:effectLst/>
              </a:rPr>
              <a:t>Кенада, %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15709" b="25682"/>
          <a:stretch/>
        </p:blipFill>
        <p:spPr bwMode="auto">
          <a:xfrm>
            <a:off x="611560" y="2636912"/>
            <a:ext cx="832287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5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120" y="38030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Итоговые </a:t>
            </a:r>
            <a:r>
              <a:rPr lang="ru-RU" sz="2400" dirty="0">
                <a:solidFill>
                  <a:schemeClr val="bg1"/>
                </a:solidFill>
              </a:rPr>
              <a:t>результаты исследования особенностей восприятия цвета </a:t>
            </a:r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>
                <a:solidFill>
                  <a:schemeClr val="bg1"/>
                </a:solidFill>
              </a:rPr>
              <a:t>учащихся младшего школьного возраста МБОУ СОШ с. </a:t>
            </a:r>
            <a:r>
              <a:rPr lang="ru-RU" sz="2400" dirty="0" smtClean="0">
                <a:solidFill>
                  <a:schemeClr val="bg1"/>
                </a:solidFill>
              </a:rPr>
              <a:t>Кенада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628800"/>
            <a:ext cx="7292737" cy="511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дактические игры по развитию восприятия цвета для детей раннего возраста  (17 фото). Воспитателям детских садов, школьным учителям и педагогам -  Маам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8" y="4184660"/>
            <a:ext cx="3099792" cy="2631918"/>
          </a:xfrm>
          <a:prstGeom prst="rect">
            <a:avLst/>
          </a:prstGeom>
          <a:noFill/>
        </p:spPr>
      </p:pic>
      <p:pic>
        <p:nvPicPr>
          <p:cNvPr id="3078" name="Picture 6" descr="Распечатать дидактические игры и задания на тему «Цвет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0738" y="21406"/>
            <a:ext cx="3253262" cy="2831530"/>
          </a:xfrm>
          <a:prstGeom prst="rect">
            <a:avLst/>
          </a:prstGeom>
          <a:noFill/>
        </p:spPr>
      </p:pic>
      <p:pic>
        <p:nvPicPr>
          <p:cNvPr id="2050" name="Picture 2" descr="ИГРА «ЗАПЛАТКИ» | Поделки с деть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-62315"/>
            <a:ext cx="2887269" cy="288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98" y="4005064"/>
            <a:ext cx="2964379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/>
          <a:srcRect l="22043" t="3619" r="19787" b="-3619"/>
          <a:stretch/>
        </p:blipFill>
        <p:spPr>
          <a:xfrm>
            <a:off x="2515251" y="1700808"/>
            <a:ext cx="3448347" cy="348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effectLst/>
              </a:rPr>
              <a:t>«БЛЕНДОКУ».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Игра </a:t>
            </a:r>
            <a:r>
              <a:rPr lang="ru-RU" sz="2000" dirty="0">
                <a:solidFill>
                  <a:schemeClr val="bg1"/>
                </a:solidFill>
                <a:effectLst/>
              </a:rPr>
              <a:t>на составление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цветовых </a:t>
            </a:r>
            <a:r>
              <a:rPr lang="ru-RU" sz="2000" dirty="0">
                <a:solidFill>
                  <a:schemeClr val="bg1"/>
                </a:solidFill>
                <a:effectLst/>
              </a:rPr>
              <a:t>и тональных растяжек. Дается несколько оттенков, нужно расположить их по порядку: так, чтобы получился плавный переход.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Отзыв о Цветная головоломка Color Puzzle - игра для Android | Подбирай цвета  и оттенки - получай море удовольствия, расслабляйся и наслаждай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230545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Отзывы о Цветная головоломка Color Puzzle - игра для Andr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86727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</a:rPr>
              <a:t/>
            </a:r>
            <a:br>
              <a:rPr lang="ru-RU" sz="1600" dirty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</a:rPr>
              <a:t>«ГИПЕРХРОМ» </a:t>
            </a:r>
            <a:br>
              <a:rPr lang="ru-RU" sz="2400" dirty="0" smtClean="0">
                <a:solidFill>
                  <a:srgbClr val="7030A0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Игра </a:t>
            </a:r>
            <a:r>
              <a:rPr lang="ru-RU" sz="2400" dirty="0">
                <a:solidFill>
                  <a:schemeClr val="bg1"/>
                </a:solidFill>
                <a:effectLst/>
              </a:rPr>
              <a:t>на поиск нюансных цветовых отличий. Нужно найти кружок, который отличается от других. Тяжело дойти даже до двадцатого уровня. Например, вторая картинка – это  шестнадцатый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mg1.teletype.in/files/48/32/4832a7c9-fc46-49cc-851a-31617e91436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2952328" cy="326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2.teletype.in/files/df/a6/dfa6f511-839b-4004-a8dc-19b93896ab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47039"/>
            <a:ext cx="2830374" cy="32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22957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Спасибо за внимание!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rgbClr val="FFC000"/>
                </a:solidFill>
              </a:rPr>
              <a:t>Пусть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rgbClr val="00B0F0"/>
                </a:solidFill>
              </a:rPr>
              <a:t>ваша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жизнь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rgbClr val="00B050"/>
                </a:solidFill>
              </a:rPr>
              <a:t>будет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</a:rPr>
              <a:t>полна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rgbClr val="0070C0"/>
                </a:solidFill>
              </a:rPr>
              <a:t>ярких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rgbClr val="92D050"/>
                </a:solidFill>
              </a:rPr>
              <a:t>красок</a:t>
            </a:r>
            <a:r>
              <a:rPr lang="ru-RU" sz="5400" b="1" dirty="0" smtClean="0">
                <a:solidFill>
                  <a:srgbClr val="C00000"/>
                </a:solidFill>
              </a:rPr>
              <a:t>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Цветовое решение для сенсорной комнаты - Сенсорная и релакс-комнаты от ООО  Мисэ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Цветовое решение для сенсорной комнаты - Сенсорная и релакс-комнаты от ООО  Мисэ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Цветовое решение для сенсорной комнаты - Сенсорная и релакс-комнаты от ООО  Мисэ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Цветовое решение для сенсорной комнаты - Сенсорная и релакс-комнаты от ООО  Мисэ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Цветовое решение для сенсорной комнаты - Сенсорная и релакс-комнаты от ООО  Мисэ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Цветовое решение для сенсорной комнаты - Сенсорная и релакс-комнаты от ООО  Мисэ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Цветовое решение для сенсорной комнаты - Сенсорная и релакс-комнаты от ООО  Мисэ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Сенсорные представления детей о цвете | Дефектология Про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AutoShape 18" descr="Почему этот помидор черный? – О психологии цвета и его влиянии на родителей  и детей | QUADRO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2" name="AutoShape 22" descr="Цветное зрение человека: Особенности цветовосприятия и иллюз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4" name="AutoShape 24" descr="Особенности цветового зрения человека - Полезная информация &quot;Оптик Цент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6" name="AutoShape 26" descr="Особенности цветового зрения человека - Полезная информация &quot;Оптик Цент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8" name="Picture 28" descr="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250" y="785794"/>
            <a:ext cx="3514731" cy="1928826"/>
          </a:xfrm>
          <a:prstGeom prst="rect">
            <a:avLst/>
          </a:prstGeom>
          <a:noFill/>
        </p:spPr>
      </p:pic>
      <p:pic>
        <p:nvPicPr>
          <p:cNvPr id="5152" name="Picture 32" descr="Ребенок сидит с палитрой и …» — создано в Шедевру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449" y="1428743"/>
            <a:ext cx="3786214" cy="3786215"/>
          </a:xfrm>
          <a:prstGeom prst="rect">
            <a:avLst/>
          </a:prstGeom>
          <a:noFill/>
        </p:spPr>
      </p:pic>
      <p:pic>
        <p:nvPicPr>
          <p:cNvPr id="5154" name="Picture 34" descr="Влияние цвета на работоспособность школьников | Обучо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250" y="3321851"/>
            <a:ext cx="3786214" cy="257175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306" y="1268760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</a:rPr>
              <a:t>Объект исследования</a:t>
            </a:r>
            <a:r>
              <a:rPr lang="ru-RU" sz="3200" dirty="0">
                <a:solidFill>
                  <a:schemeClr val="bg1"/>
                </a:solidFill>
              </a:rPr>
              <a:t>:  восприятие цвета учащимися младшего школьного возраста в МБОУ СОШ с. Кенада</a:t>
            </a:r>
          </a:p>
          <a:p>
            <a:pPr algn="just"/>
            <a:r>
              <a:rPr lang="ru-RU" sz="3200" b="1" dirty="0">
                <a:solidFill>
                  <a:schemeClr val="bg1"/>
                </a:solidFill>
              </a:rPr>
              <a:t>Предмет исследования</a:t>
            </a:r>
            <a:r>
              <a:rPr lang="ru-RU" sz="3200" dirty="0">
                <a:solidFill>
                  <a:schemeClr val="bg1"/>
                </a:solidFill>
              </a:rPr>
              <a:t>: уровень сформированности восприятия цвета учащимися младшего школьного возраста в МБОУ СОШ с. </a:t>
            </a:r>
            <a:r>
              <a:rPr lang="ru-RU" sz="3200" dirty="0" smtClean="0">
                <a:solidFill>
                  <a:schemeClr val="bg1"/>
                </a:solidFill>
              </a:rPr>
              <a:t>Кенада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822" y="548680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Цель</a:t>
            </a:r>
            <a:r>
              <a:rPr lang="ru-RU" sz="2800" b="1" dirty="0">
                <a:solidFill>
                  <a:schemeClr val="bg1"/>
                </a:solidFill>
              </a:rPr>
              <a:t>: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выявить </a:t>
            </a:r>
            <a:r>
              <a:rPr lang="ru-RU" sz="2800" dirty="0">
                <a:solidFill>
                  <a:schemeClr val="bg1"/>
                </a:solidFill>
              </a:rPr>
              <a:t>особенности восприятия цвета </a:t>
            </a:r>
            <a:r>
              <a:rPr lang="ru-RU" sz="2800" dirty="0" smtClean="0">
                <a:solidFill>
                  <a:schemeClr val="bg1"/>
                </a:solidFill>
              </a:rPr>
              <a:t>учащимися </a:t>
            </a:r>
            <a:r>
              <a:rPr lang="ru-RU" sz="2800" dirty="0">
                <a:solidFill>
                  <a:schemeClr val="bg1"/>
                </a:solidFill>
              </a:rPr>
              <a:t>младшего школьного возраста в МБОУ СОШ с. Кенада.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Задачи</a:t>
            </a:r>
            <a:r>
              <a:rPr lang="ru-RU" sz="24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1) изучить научную литературу по проблеме исследования;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2) исследовать и проанализировать особенности цветового восприятия детей младшего школьного возраста в МБОУ СОШ с. Кенада;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3) подобрать для учителей начальных классов </a:t>
            </a:r>
            <a:r>
              <a:rPr lang="ru-RU" sz="2400" dirty="0" smtClean="0">
                <a:solidFill>
                  <a:schemeClr val="bg1"/>
                </a:solidFill>
              </a:rPr>
              <a:t>игры</a:t>
            </a:r>
            <a:r>
              <a:rPr lang="ru-RU" sz="2400" dirty="0">
                <a:solidFill>
                  <a:schemeClr val="bg1"/>
                </a:solidFill>
              </a:rPr>
              <a:t>, способствующие развитию чувства цвета у детей младшего школьного возраста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1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Гипотеза исследования: </a:t>
            </a:r>
            <a:r>
              <a:rPr lang="ru-RU" sz="2200" dirty="0">
                <a:solidFill>
                  <a:schemeClr val="bg1"/>
                </a:solidFill>
              </a:rPr>
              <a:t>учащиеся младшего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школьного возраста в МБОУ СОШ с. Кенада имеют недостаточный уровень сформированности восприятия цвета, что отрицательно сказывается на процессе выполнения ими творческих работ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b="1" dirty="0">
                <a:solidFill>
                  <a:schemeClr val="bg1"/>
                </a:solidFill>
              </a:rPr>
              <a:t>Методы исследования: </a:t>
            </a:r>
            <a:r>
              <a:rPr lang="ru-RU" sz="2200" dirty="0">
                <a:solidFill>
                  <a:schemeClr val="bg1"/>
                </a:solidFill>
              </a:rPr>
              <a:t>анализ литературы, опрос, наблюдение, методика изучения восприятия цвета </a:t>
            </a:r>
            <a:r>
              <a:rPr lang="ru-RU" sz="2200" dirty="0" err="1">
                <a:solidFill>
                  <a:schemeClr val="bg1"/>
                </a:solidFill>
              </a:rPr>
              <a:t>Урунтаевой</a:t>
            </a:r>
            <a:r>
              <a:rPr lang="ru-RU" sz="2200" dirty="0">
                <a:solidFill>
                  <a:schemeClr val="bg1"/>
                </a:solidFill>
              </a:rPr>
              <a:t> Г. А</a:t>
            </a:r>
            <a:r>
              <a:rPr lang="ru-RU" sz="2200" dirty="0" smtClean="0">
                <a:solidFill>
                  <a:schemeClr val="bg1"/>
                </a:solidFill>
              </a:rPr>
              <a:t>., </a:t>
            </a:r>
            <a:r>
              <a:rPr lang="ru-RU" sz="2200" dirty="0" err="1">
                <a:solidFill>
                  <a:schemeClr val="bg1"/>
                </a:solidFill>
              </a:rPr>
              <a:t>Афонькиной</a:t>
            </a:r>
            <a:r>
              <a:rPr lang="ru-RU" sz="2200" dirty="0">
                <a:solidFill>
                  <a:schemeClr val="bg1"/>
                </a:solidFill>
              </a:rPr>
              <a:t> Ю. А.</a:t>
            </a:r>
          </a:p>
          <a:p>
            <a:pPr algn="just"/>
            <a:endParaRPr lang="ru-RU" sz="22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Практическая </a:t>
            </a:r>
            <a:r>
              <a:rPr lang="ru-RU" sz="2200" b="1" dirty="0">
                <a:solidFill>
                  <a:schemeClr val="bg1"/>
                </a:solidFill>
              </a:rPr>
              <a:t>значимость</a:t>
            </a:r>
            <a:r>
              <a:rPr lang="ru-RU" sz="2200" dirty="0">
                <a:solidFill>
                  <a:schemeClr val="bg1"/>
                </a:solidFill>
              </a:rPr>
              <a:t>: полученные данные могут быть использованы учителями начальных классов и учителем ИЗО для развития цветовосприятия у детей младшего школьного возраста на уроках ИЗО и внеурочной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588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Влияние цвета на восприятие информации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05527" cy="63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Цветовой круг </a:t>
            </a:r>
            <a:r>
              <a:rPr lang="ru-RU" dirty="0" err="1" smtClean="0">
                <a:solidFill>
                  <a:schemeClr val="bg1"/>
                </a:solidFill>
              </a:rPr>
              <a:t>Иттена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9" r="14937"/>
          <a:stretch/>
        </p:blipFill>
        <p:spPr bwMode="auto">
          <a:xfrm>
            <a:off x="3639780" y="1196752"/>
            <a:ext cx="536530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271" y="1772816"/>
            <a:ext cx="35806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 центре – основные </a:t>
            </a:r>
            <a:r>
              <a:rPr lang="ru-RU" sz="2400" dirty="0" smtClean="0">
                <a:solidFill>
                  <a:schemeClr val="bg1"/>
                </a:solidFill>
              </a:rPr>
              <a:t>цвета: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жёлтый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синий</a:t>
            </a:r>
            <a:r>
              <a:rPr lang="ru-RU" sz="2400" dirty="0">
                <a:solidFill>
                  <a:schemeClr val="bg1"/>
                </a:solidFill>
              </a:rPr>
              <a:t> и </a:t>
            </a:r>
            <a:r>
              <a:rPr lang="ru-RU" sz="2400" b="1" dirty="0" smtClean="0">
                <a:solidFill>
                  <a:srgbClr val="FF0000"/>
                </a:solidFill>
              </a:rPr>
              <a:t>красный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 </a:t>
            </a:r>
            <a:r>
              <a:rPr lang="ru-RU" sz="2400" dirty="0">
                <a:solidFill>
                  <a:schemeClr val="bg1"/>
                </a:solidFill>
              </a:rPr>
              <a:t>их смешивании </a:t>
            </a:r>
            <a:r>
              <a:rPr lang="ru-RU" sz="2400" dirty="0" smtClean="0">
                <a:solidFill>
                  <a:schemeClr val="bg1"/>
                </a:solidFill>
              </a:rPr>
              <a:t>получаются </a:t>
            </a:r>
            <a:r>
              <a:rPr lang="ru-RU" sz="2400" dirty="0">
                <a:solidFill>
                  <a:schemeClr val="bg1"/>
                </a:solidFill>
              </a:rPr>
              <a:t>вторичные цвета – </a:t>
            </a:r>
            <a:r>
              <a:rPr lang="ru-RU" sz="2400" b="1" dirty="0">
                <a:solidFill>
                  <a:srgbClr val="00B050"/>
                </a:solidFill>
              </a:rPr>
              <a:t>зелёный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rgbClr val="FFC000"/>
                </a:solidFill>
              </a:rPr>
              <a:t>оранжевый</a:t>
            </a:r>
            <a:r>
              <a:rPr lang="ru-RU" sz="2400" dirty="0">
                <a:solidFill>
                  <a:schemeClr val="bg1"/>
                </a:solidFill>
              </a:rPr>
              <a:t> и </a:t>
            </a:r>
            <a:r>
              <a:rPr lang="ru-RU" sz="2400" b="1" dirty="0">
                <a:solidFill>
                  <a:srgbClr val="7030A0"/>
                </a:solidFill>
              </a:rPr>
              <a:t>фиолетовый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 внешней </a:t>
            </a:r>
            <a:r>
              <a:rPr lang="ru-RU" sz="2400" dirty="0">
                <a:solidFill>
                  <a:schemeClr val="bg1"/>
                </a:solidFill>
              </a:rPr>
              <a:t>части </a:t>
            </a:r>
            <a:r>
              <a:rPr lang="ru-RU" sz="2400" dirty="0" smtClean="0">
                <a:solidFill>
                  <a:schemeClr val="bg1"/>
                </a:solidFill>
              </a:rPr>
              <a:t>схемы - третичные цвета.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Стимульный материал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55" y="1775756"/>
            <a:ext cx="2679585" cy="357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627784" cy="35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49109" y="2213720"/>
            <a:ext cx="3503712" cy="26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Проведение исследования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0" y="1682018"/>
            <a:ext cx="4290914" cy="321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2219"/>
            <a:ext cx="4032447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0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308</TotalTime>
  <Words>390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 Исследовательская работа  по теме:   «Особенности восприятия цвета учащимися младшего школьного возраста МБОУ СОШ с. Кенада»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Цветовой круг Иттена</vt:lpstr>
      <vt:lpstr>Стимульный материал</vt:lpstr>
      <vt:lpstr>Проведение исследования</vt:lpstr>
      <vt:lpstr> Количественный анализ результатов:  За каждый правильный ответ  ученик получал 1 балл, за ошибку или отказ от задания – 0 баллов. Максимальное количество баллов за все задания – 72, за одно задание – 18.   Уровни  сформированности  восприятия цвета: 1 уровень (высокий) – 72 балла. Задания выполняет правильно и самостоятельно. 2 уровень (средний) – 67-71 баллов. Задание выполняет с небольшими ошибками и с помощью взрослого.  3 уровень (низкий) – 0-66 баллов. Задания выполняет с ошибками. </vt:lpstr>
      <vt:lpstr>Презентация PowerPoint</vt:lpstr>
      <vt:lpstr>Уровень сформированности   цветовосприятия  у учащихся  младшего школьного возраста МБОУ СОШ с. Кенада</vt:lpstr>
      <vt:lpstr>Диаграмма 2. Уровень сформированности  цветовосприятия  у учащихся младшего школьного возраста МБОУ СОШ с. Кенада, %</vt:lpstr>
      <vt:lpstr>Итоговые результаты исследования особенностей восприятия цвета у учащихся младшего школьного возраста МБОУ СОШ с. Кенада</vt:lpstr>
      <vt:lpstr>Презентация PowerPoint</vt:lpstr>
      <vt:lpstr>«БЛЕНДОКУ».  Игра на составление цветовых и тональных растяжек. Дается несколько оттенков, нужно расположить их по порядку: так, чтобы получился плавный переход. </vt:lpstr>
      <vt:lpstr> «ГИПЕРХРОМ»  Игра на поиск нюансных цветовых отличий. Нужно найти кружок, который отличается от других. Тяжело дойти даже до двадцатого уровня. Например, вторая картинка – это  шестнадцатый.</vt:lpstr>
      <vt:lpstr>Спасибо за внимание!  Пусть ваша жизнь будет полна ярких красок!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Круглые черви. Значение в природе и жизни человека</dc:title>
  <dc:creator>Elena</dc:creator>
  <cp:lastModifiedBy>Мария</cp:lastModifiedBy>
  <cp:revision>35</cp:revision>
  <dcterms:created xsi:type="dcterms:W3CDTF">2023-10-16T08:22:52Z</dcterms:created>
  <dcterms:modified xsi:type="dcterms:W3CDTF">2024-02-01T13:29:14Z</dcterms:modified>
</cp:coreProperties>
</file>