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60" r:id="rId3"/>
    <p:sldId id="259" r:id="rId4"/>
    <p:sldId id="261" r:id="rId5"/>
    <p:sldId id="268" r:id="rId6"/>
    <p:sldId id="289" r:id="rId7"/>
    <p:sldId id="266" r:id="rId8"/>
    <p:sldId id="257" r:id="rId9"/>
    <p:sldId id="290" r:id="rId10"/>
    <p:sldId id="274" r:id="rId11"/>
    <p:sldId id="275" r:id="rId12"/>
    <p:sldId id="267" r:id="rId13"/>
    <p:sldId id="278" r:id="rId14"/>
    <p:sldId id="276" r:id="rId15"/>
    <p:sldId id="279" r:id="rId16"/>
    <p:sldId id="280" r:id="rId17"/>
    <p:sldId id="281" r:id="rId18"/>
    <p:sldId id="273" r:id="rId19"/>
    <p:sldId id="282" r:id="rId20"/>
    <p:sldId id="286" r:id="rId21"/>
    <p:sldId id="284" r:id="rId22"/>
    <p:sldId id="285" r:id="rId23"/>
    <p:sldId id="287" r:id="rId24"/>
    <p:sldId id="288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46D42-2C63-4788-B4B0-6726E81D10EC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38D9-17D1-4C6F-85C0-15013DD591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8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8D9-17D1-4C6F-85C0-15013DD591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4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1BB155-2BA1-4A03-AD93-E7366F373A91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096" y="1844824"/>
            <a:ext cx="7884368" cy="151216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>  </a:t>
            </a:r>
            <a:r>
              <a:rPr lang="ru-RU" sz="4400" b="1" dirty="0" smtClean="0">
                <a:latin typeface="+mn-lt"/>
              </a:rPr>
              <a:t>Модель системы ресурсов современного урока школы</a:t>
            </a:r>
            <a:endParaRPr lang="ru-RU" sz="44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6632"/>
            <a:ext cx="6480720" cy="50405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                  МБОУ СОШ с. Кенада</a:t>
            </a:r>
            <a:endParaRPr lang="ru-RU" sz="28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44008" y="4725144"/>
            <a:ext cx="4104456" cy="50405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Учитель начальных классов</a:t>
            </a:r>
          </a:p>
          <a:p>
            <a:pPr algn="ctr"/>
            <a:r>
              <a:rPr lang="ru-RU" sz="2000" b="1" dirty="0" smtClean="0"/>
              <a:t>Порошкова Людмила Николаевна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467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Планируемые результаты: три основные группы</a:t>
            </a:r>
            <a:endParaRPr lang="ru-RU" sz="2800" b="1" dirty="0"/>
          </a:p>
        </p:txBody>
      </p:sp>
      <p:pic>
        <p:nvPicPr>
          <p:cNvPr id="4098" name="Picture 2" descr="C:\Users\школа\Pictures\img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908720"/>
            <a:ext cx="8485974" cy="579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4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/>
              <a:t>педагогические способы работы с </a:t>
            </a:r>
            <a:r>
              <a:rPr lang="ru-RU" b="1" dirty="0" err="1" smtClean="0"/>
              <a:t>мышлением,коммуникацией,действием</a:t>
            </a:r>
            <a:r>
              <a:rPr lang="ru-RU" b="1" dirty="0" smtClean="0"/>
              <a:t>, пониманием и рефлексией учащихся. Метапредметные технологии создаются для того, чтобы начать культивировать другой тип сознания и обучающегося, и учителя, который не «застревает» в информации одного учебного предмета, а работает с взаимосвязями знаний каждой из дисциплин.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b="1" dirty="0" smtClean="0"/>
              <a:t>  </a:t>
            </a:r>
            <a:r>
              <a:rPr lang="ru-RU" b="1" dirty="0" err="1" smtClean="0"/>
              <a:t>Метапредметные</a:t>
            </a:r>
            <a:r>
              <a:rPr lang="ru-RU" b="1" dirty="0" smtClean="0"/>
              <a:t>  технологии - это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49/254152/img6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537" y="836712"/>
            <a:ext cx="7298109" cy="587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60648"/>
            <a:ext cx="86868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Технологические ресурсы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:\фото для презентации на педсовет\IMG_20201009_1137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394472" cy="4525962"/>
          </a:xfrm>
          <a:prstGeom prst="rect">
            <a:avLst/>
          </a:prstGeom>
          <a:noFill/>
        </p:spPr>
      </p:pic>
      <p:pic>
        <p:nvPicPr>
          <p:cNvPr id="5122" name="Picture 2" descr="H:\фото для презентации на педсовет\IMG_20200929_0937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394472" cy="4525962"/>
          </a:xfrm>
          <a:prstGeom prst="rect">
            <a:avLst/>
          </a:prstGeom>
          <a:noFill/>
        </p:spPr>
      </p:pic>
      <p:pic>
        <p:nvPicPr>
          <p:cNvPr id="6" name="Picture 2" descr="C:\Users\школа\Desktop\синквейн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41682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Прием « Корзина идей»</a:t>
            </a:r>
            <a:endParaRPr lang="ru-RU" sz="4800" b="1" dirty="0"/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384376" cy="269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340768"/>
            <a:ext cx="33944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3861048"/>
            <a:ext cx="33944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Pictures\Презентация по теме 'Кластер. Как составить кластер'_files\img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12776"/>
            <a:ext cx="4176464" cy="4663284"/>
          </a:xfrm>
          <a:prstGeom prst="rect">
            <a:avLst/>
          </a:prstGeom>
          <a:noFill/>
        </p:spPr>
      </p:pic>
      <p:pic>
        <p:nvPicPr>
          <p:cNvPr id="1027" name="Picture 3" descr="C:\Users\школа\Pictures\Презентация по теме 'Кластер. Как составить кластер'_files\img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5" y="1412776"/>
            <a:ext cx="4033121" cy="468052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/>
              <a:t>Примеры кластера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s://fsd.multiurok.ru/html/2018/02/07/s_5a7aea54a2374/825304_4.png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4085" y="1101398"/>
            <a:ext cx="3177253" cy="3019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школа\Pictures\Презентация ' Игры на уроках'_files\img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22" y="1124743"/>
            <a:ext cx="4221622" cy="348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3995" y="260648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/>
              <a:t>Игровые приемы на уроке</a:t>
            </a:r>
            <a:endParaRPr lang="ru-RU" b="1" dirty="0"/>
          </a:p>
        </p:txBody>
      </p:sp>
      <p:pic>
        <p:nvPicPr>
          <p:cNvPr id="2054" name="Picture 6" descr="C:\Users\школа\Pictures\img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4025069"/>
            <a:ext cx="3915362" cy="274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581128"/>
            <a:ext cx="198884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школа\Pictures\fizkultminu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630" y="3573016"/>
            <a:ext cx="2895762" cy="2942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4400" cy="1080120"/>
          </a:xfrm>
        </p:spPr>
        <p:txBody>
          <a:bodyPr>
            <a:normAutofit/>
          </a:bodyPr>
          <a:lstStyle/>
          <a:p>
            <a:r>
              <a:rPr lang="ru-RU" b="1" dirty="0" smtClean="0"/>
              <a:t>Здоровьесберегающие технологии</a:t>
            </a:r>
            <a:endParaRPr lang="ru-RU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81642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школа\Pictures\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03860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AutoShape 7" descr="file:///C:/Users/%D1%88%D0%BA%D0%BE%D0%BB%D0%B0/Downloads/%D1%84%D0%B8%D0%B7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file:///C:/Users/%D1%88%D0%BA%D0%BE%D0%BB%D0%B0/Downloads/%D1%84%D0%B8%D0%B7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7833" y="3429000"/>
            <a:ext cx="3168352" cy="3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34786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школа\Desktop\ФОТО И ВИДЕО КЛАССА\фото 2 класс\IMG_20181005_10232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0"/>
            <a:ext cx="3779912" cy="3429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602" y="3429000"/>
            <a:ext cx="31318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школа\Desktop\IMG_20201218_1208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8392" cy="351745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24036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s://liubavyshka.ru/_ph/4/2/357458179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78120"/>
            <a:ext cx="1579880" cy="15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школа\Pictures\правило работы в групп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4104456"/>
          </a:xfrm>
          <a:prstGeom prst="rect">
            <a:avLst/>
          </a:prstGeom>
          <a:noFill/>
        </p:spPr>
      </p:pic>
      <p:pic>
        <p:nvPicPr>
          <p:cNvPr id="58372" name="Picture 4" descr="H:\фото для презентации на педсовет\IMG_20181204_1154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032448" cy="4581128"/>
          </a:xfrm>
          <a:prstGeom prst="rect">
            <a:avLst/>
          </a:prstGeom>
          <a:noFill/>
        </p:spPr>
      </p:pic>
      <p:pic>
        <p:nvPicPr>
          <p:cNvPr id="58371" name="Picture 3" descr="H:\фото для презентации на педсовет\IMG_20201009_112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4032448" cy="3312368"/>
          </a:xfrm>
          <a:prstGeom prst="rect">
            <a:avLst/>
          </a:prstGeom>
          <a:noFill/>
        </p:spPr>
      </p:pic>
      <p:pic>
        <p:nvPicPr>
          <p:cNvPr id="8" name="Picture 2" descr="H:\фото для презентации на педсовет\IMG_20201009_1120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32048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07704" y="457200"/>
            <a:ext cx="5851376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Цели и задачи урока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07274"/>
              </p:ext>
            </p:extLst>
          </p:nvPr>
        </p:nvGraphicFramePr>
        <p:xfrm>
          <a:off x="467544" y="1700808"/>
          <a:ext cx="8208912" cy="3976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04456"/>
                <a:gridCol w="4104456"/>
              </a:tblGrid>
              <a:tr h="4231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Традиционный урок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Современный урок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31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Вооружить учащихся твердыми ЗУН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Развивать ребенка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303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Усвоение частных способов решения задач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Организация учебного исследования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3563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Фронтальная форма работы, основанная на элементарной сухой передаче учебной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Методы групповой и коллективно-распределенной деятельности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в форме развёрнутого коллективного учебного диалога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43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Ученик – объект учения, на который направлено 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Превращение ребёнка в субъекта, заинтересованного в учении и в саморазвитии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Технология </a:t>
            </a:r>
            <a:br>
              <a:rPr lang="ru-RU" b="1" dirty="0" smtClean="0"/>
            </a:br>
            <a:r>
              <a:rPr lang="ru-RU" b="1" dirty="0" smtClean="0"/>
              <a:t>« Коллективный способ обучения» (КСО)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0648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школа\Documents\IMG_20201019_1125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106487" cy="4464496"/>
          </a:xfrm>
          <a:prstGeom prst="rect">
            <a:avLst/>
          </a:prstGeom>
          <a:noFill/>
        </p:spPr>
      </p:pic>
      <p:pic>
        <p:nvPicPr>
          <p:cNvPr id="7" name="Рисунок 6" descr="https://liubavyshka.ru/_ph/4/2/35745817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4120" y="1700808"/>
            <a:ext cx="1579880" cy="15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\Desktop\фото для презентации на педсовет\IMG_20200929_1126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543300" cy="3096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/>
          <a:lstStyle/>
          <a:p>
            <a:r>
              <a:rPr lang="ru-RU" b="1" dirty="0" smtClean="0"/>
              <a:t>          Проектная деятельность </a:t>
            </a:r>
            <a:endParaRPr lang="ru-RU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5433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29878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56388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316835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9878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8129" y="260648"/>
            <a:ext cx="9073008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 smtClean="0"/>
              <a:t>Портрет выпускника начальной школы</a:t>
            </a:r>
            <a:endParaRPr lang="ru-RU" sz="3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13" y="1099430"/>
            <a:ext cx="8532440" cy="512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4751809"/>
          </a:xfrm>
        </p:spPr>
        <p:txBody>
          <a:bodyPr>
            <a:normAutofit lnSpcReduction="10000"/>
          </a:bodyPr>
          <a:lstStyle/>
          <a:p>
            <a:pPr lvl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Быть собранным, четко и ясно ставить задачи, соблюдать логику изложения материала.</a:t>
            </a:r>
          </a:p>
          <a:p>
            <a:pPr lvl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Быть доброжелательным.</a:t>
            </a:r>
          </a:p>
          <a:p>
            <a:pPr lvl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перебивать ученика, дать ему договорить. Нечеткий ответ может быть следствием неясного вопроса.</a:t>
            </a:r>
          </a:p>
          <a:p>
            <a:pPr lvl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Задания и инструктаж давать четко, кратко, с обязательным выяснением того, как ученики поняли требования.</a:t>
            </a:r>
          </a:p>
          <a:p>
            <a:pPr lvl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Чередовать различные виды учебной деятельности во время урока.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Соблюдение правил, обеспечивающих успешное проведение урока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5727700"/>
          </a:xfrm>
        </p:spPr>
        <p:txBody>
          <a:bodyPr>
            <a:normAutofit/>
          </a:bodyPr>
          <a:lstStyle/>
          <a:p>
            <a:pPr lvl="1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Следить за тем, как учащиеся слушают учителя. Потеря внимания — сигнал о том, что надо изменить темп, повторить изложенное или включить в ход урока дополнительный материал.</a:t>
            </a:r>
          </a:p>
          <a:p>
            <a:pPr lvl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Темп урока поддерживать интенсивным, но посильным для большинства.</a:t>
            </a:r>
          </a:p>
          <a:p>
            <a:pPr lvl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Экономить время, вовремя начинать урок, заканчивать его со звонком.</a:t>
            </a:r>
          </a:p>
          <a:p>
            <a:pPr lvl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Добиваться выполнения каждого своего требования. </a:t>
            </a:r>
          </a:p>
          <a:p>
            <a:pPr lvl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Стимулировать вопросы учащихся, поддерживать их инициативу, одобрять их активность и осведомленность.</a:t>
            </a:r>
          </a:p>
          <a:p>
            <a:pPr lvl="1">
              <a:lnSpc>
                <a:spcPct val="9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bd05102_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7824" y="5157192"/>
            <a:ext cx="295232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772816"/>
            <a:ext cx="6483283" cy="405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Современный урок по </a:t>
            </a:r>
            <a:r>
              <a:rPr lang="ru-RU" b="1" dirty="0" err="1" smtClean="0"/>
              <a:t>Фгос</a:t>
            </a:r>
            <a:r>
              <a:rPr lang="ru-RU" b="1" dirty="0" smtClean="0"/>
              <a:t> – это: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Системно-</a:t>
            </a:r>
            <a:r>
              <a:rPr lang="ru-RU" b="1" dirty="0" err="1"/>
              <a:t>деятельностный</a:t>
            </a:r>
            <a:r>
              <a:rPr lang="ru-RU" b="1" dirty="0"/>
              <a:t> подход (который положен в основу ФГОС.</a:t>
            </a:r>
          </a:p>
          <a:p>
            <a:r>
              <a:rPr lang="ru-RU" b="1" dirty="0"/>
              <a:t>Профессиональная и методическая подготовка учителя.</a:t>
            </a:r>
          </a:p>
          <a:p>
            <a:r>
              <a:rPr lang="ru-RU" b="1" dirty="0"/>
              <a:t>Целеполагание и мотивация учения.</a:t>
            </a:r>
          </a:p>
          <a:p>
            <a:r>
              <a:rPr lang="ru-RU" b="1" dirty="0"/>
              <a:t>Современные технологии и средства обучения.</a:t>
            </a:r>
          </a:p>
          <a:p>
            <a:r>
              <a:rPr lang="ru-RU" b="1" dirty="0"/>
              <a:t>Выбор оптимальных средств обучения.</a:t>
            </a:r>
          </a:p>
          <a:p>
            <a:r>
              <a:rPr lang="ru-RU" b="1" dirty="0"/>
              <a:t>Создание условий для саморазвития.</a:t>
            </a:r>
          </a:p>
          <a:p>
            <a:r>
              <a:rPr lang="ru-RU" b="1" dirty="0"/>
              <a:t>Анализ каждого учебного занятия.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Три постулата современного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Урок есть открытие истины, поиск истины и осмысление истины в совместной деятельности обучающихся и учителя;</a:t>
            </a:r>
          </a:p>
          <a:p>
            <a:pPr lvl="0"/>
            <a:r>
              <a:rPr lang="ru-RU" b="1" dirty="0" smtClean="0"/>
              <a:t>Урок есть часть жизни обучающегося, и проживание этой жизни должно совершаться на уровне высокой общечеловеческой культуры;</a:t>
            </a:r>
          </a:p>
          <a:p>
            <a:pPr lvl="0"/>
            <a:r>
              <a:rPr lang="ru-RU" b="1" dirty="0" smtClean="0"/>
              <a:t>Человек в качестве субъекта осмысления истины и в качестве субъекта жизни на уроке всегда является наивысшей ценностью, выступая в роли цели и никогда не выступая в роли средства.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школа\Pictures\кластер Урок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45136"/>
            <a:ext cx="9144000" cy="542658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7504" y="188640"/>
            <a:ext cx="9036496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характеристика современного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Исходная </a:t>
            </a:r>
            <a:r>
              <a:rPr lang="ru-RU" b="1" dirty="0" smtClean="0">
                <a:solidFill>
                  <a:srgbClr val="C00000"/>
                </a:solidFill>
              </a:rPr>
              <a:t>идея</a:t>
            </a:r>
            <a:r>
              <a:rPr lang="ru-RU" b="1" dirty="0" smtClean="0"/>
              <a:t> современного урока: единство обучения, воспитания и </a:t>
            </a:r>
            <a:r>
              <a:rPr lang="ru-RU" b="1" dirty="0" err="1" smtClean="0"/>
              <a:t>и</a:t>
            </a:r>
            <a:r>
              <a:rPr lang="ru-RU" b="1" dirty="0" smtClean="0"/>
              <a:t> развития.</a:t>
            </a:r>
          </a:p>
          <a:p>
            <a:pPr lvl="0"/>
            <a:r>
              <a:rPr lang="ru-RU" b="1" dirty="0" smtClean="0"/>
              <a:t>Общая </a:t>
            </a:r>
            <a:r>
              <a:rPr lang="ru-RU" b="1" dirty="0" smtClean="0">
                <a:solidFill>
                  <a:srgbClr val="C00000"/>
                </a:solidFill>
              </a:rPr>
              <a:t>функция</a:t>
            </a:r>
            <a:r>
              <a:rPr lang="ru-RU" b="1" dirty="0" smtClean="0"/>
              <a:t> урока: целостное формирование личности на основе воспитывающего и развивающего обучения.</a:t>
            </a:r>
          </a:p>
          <a:p>
            <a:pPr lvl="0"/>
            <a:r>
              <a:rPr lang="ru-RU" b="1" dirty="0" smtClean="0"/>
              <a:t>Триединая </a:t>
            </a:r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b="1" dirty="0" smtClean="0"/>
              <a:t> урока:</a:t>
            </a:r>
          </a:p>
          <a:p>
            <a:pPr marL="0" lvl="0" indent="0">
              <a:buNone/>
            </a:pPr>
            <a:r>
              <a:rPr lang="ru-RU" b="1" dirty="0" smtClean="0"/>
              <a:t>            обучающий аспект,</a:t>
            </a:r>
          </a:p>
          <a:p>
            <a:pPr marL="0" lvl="0" indent="0">
              <a:buNone/>
            </a:pPr>
            <a:r>
              <a:rPr lang="ru-RU" b="1" dirty="0" smtClean="0"/>
              <a:t>            воспитывающий аспект,</a:t>
            </a:r>
          </a:p>
          <a:p>
            <a:pPr marL="0" lvl="0" indent="0">
              <a:buNone/>
            </a:pPr>
            <a:r>
              <a:rPr lang="ru-RU" b="1" dirty="0" smtClean="0"/>
              <a:t>            развивающий аспект.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особенности современного </a:t>
            </a:r>
            <a:r>
              <a:rPr lang="ru-RU" b="1" dirty="0" smtClean="0"/>
              <a:t>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3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ресурсы современного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1 место</a:t>
            </a:r>
            <a:r>
              <a:rPr lang="ru-RU" dirty="0" smtClean="0"/>
              <a:t> –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и развивающие технологии</a:t>
            </a:r>
          </a:p>
          <a:p>
            <a:pPr>
              <a:buNone/>
            </a:pPr>
            <a:r>
              <a:rPr lang="ru-RU" b="1" dirty="0" smtClean="0"/>
              <a:t>2 место</a:t>
            </a:r>
            <a:r>
              <a:rPr lang="ru-RU" dirty="0" smtClean="0"/>
              <a:t> – проектирование образовательной среды урока с использованием современных педагогических технологий обучения</a:t>
            </a:r>
          </a:p>
          <a:p>
            <a:pPr>
              <a:buNone/>
            </a:pPr>
            <a:r>
              <a:rPr lang="ru-RU" b="1" dirty="0" smtClean="0"/>
              <a:t>3 место</a:t>
            </a:r>
            <a:r>
              <a:rPr lang="ru-RU" dirty="0" smtClean="0"/>
              <a:t> – проектирование комфортной адаптивной среды (больше свободы, раскрепощения, творчества учащихся на уроке)</a:t>
            </a:r>
          </a:p>
          <a:p>
            <a:pPr>
              <a:buNone/>
            </a:pPr>
            <a:r>
              <a:rPr lang="ru-RU" b="1" dirty="0" smtClean="0"/>
              <a:t>4 место</a:t>
            </a:r>
            <a:r>
              <a:rPr lang="ru-RU" dirty="0" smtClean="0"/>
              <a:t> – материально-технический, финансовый</a:t>
            </a:r>
          </a:p>
          <a:p>
            <a:pPr>
              <a:buNone/>
            </a:pPr>
            <a:r>
              <a:rPr lang="ru-RU" b="1" dirty="0" smtClean="0"/>
              <a:t>   Главным ресурсом развития урока является сам учитель.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793960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«Урок –это зеркало общей и</a:t>
            </a:r>
          </a:p>
          <a:p>
            <a:pPr>
              <a:buNone/>
            </a:pPr>
            <a:r>
              <a:rPr lang="ru-RU" b="1" dirty="0" smtClean="0"/>
              <a:t>    педагогической культуры учителя,</a:t>
            </a:r>
          </a:p>
          <a:p>
            <a:pPr>
              <a:buNone/>
            </a:pPr>
            <a:r>
              <a:rPr lang="ru-RU" b="1" dirty="0" smtClean="0"/>
              <a:t>  мерило его интеллектуального богатства ,</a:t>
            </a:r>
          </a:p>
          <a:p>
            <a:pPr>
              <a:buNone/>
            </a:pPr>
            <a:r>
              <a:rPr lang="ru-RU" b="1" dirty="0" smtClean="0"/>
              <a:t>  показатель его кругозора, эрудиции»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                                                                             В.А. Сухомлинский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</a:t>
            </a:r>
            <a:r>
              <a:rPr lang="ru-RU" b="1" dirty="0"/>
              <a:t>Развитие личности обеспечивается через формирование универсальных учебных действий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Овладение УУД создает  возможность самостоятельного успешного освоения новых знаний, умений и компетентностей, включая организацию усвоения, т.е. умения учиться.</a:t>
            </a:r>
          </a:p>
          <a:p>
            <a:endParaRPr lang="ru-RU" dirty="0"/>
          </a:p>
        </p:txBody>
      </p:sp>
      <p:pic>
        <p:nvPicPr>
          <p:cNvPr id="4" name="Picture 2" descr="C:\Users\школа\Pictures\0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4221088"/>
            <a:ext cx="4751462" cy="2364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0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914</TotalTime>
  <Words>548</Words>
  <Application>Microsoft Office PowerPoint</Application>
  <PresentationFormat>Экран (4:3)</PresentationFormat>
  <Paragraphs>73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  Модель системы ресурсов современного урока школы</vt:lpstr>
      <vt:lpstr>Презентация PowerPoint</vt:lpstr>
      <vt:lpstr>Современный урок по Фгос – это:</vt:lpstr>
      <vt:lpstr>Три постулата современного урока</vt:lpstr>
      <vt:lpstr>Презентация PowerPoint</vt:lpstr>
      <vt:lpstr>особенности современного урока</vt:lpstr>
      <vt:lpstr>   ресурсы современного урока</vt:lpstr>
      <vt:lpstr>Презентация PowerPoint</vt:lpstr>
      <vt:lpstr>   Развитие личности обеспечивается через формирование универсальных учебных действий </vt:lpstr>
      <vt:lpstr>Планируемые результаты: три основные группы</vt:lpstr>
      <vt:lpstr>  Метапредметные  технологии - это</vt:lpstr>
      <vt:lpstr>Презентация PowerPoint</vt:lpstr>
      <vt:lpstr>Презентация PowerPoint</vt:lpstr>
      <vt:lpstr>Прием « Корзина идей»</vt:lpstr>
      <vt:lpstr>Примеры кластера</vt:lpstr>
      <vt:lpstr>Игровые приемы на уроке</vt:lpstr>
      <vt:lpstr>Здоровьесберегающие технологии</vt:lpstr>
      <vt:lpstr>Презентация PowerPoint</vt:lpstr>
      <vt:lpstr>Презентация PowerPoint</vt:lpstr>
      <vt:lpstr>                           Технология  « Коллективный способ обучения» (КСО) </vt:lpstr>
      <vt:lpstr>          Проектная деятельность </vt:lpstr>
      <vt:lpstr>Презентация PowerPoint</vt:lpstr>
      <vt:lpstr>Соблюдение правил, обеспечивающих успешное проведение урока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системы ресурсов современного урока школы</dc:title>
  <dc:creator>школа</dc:creator>
  <cp:lastModifiedBy>Марина</cp:lastModifiedBy>
  <cp:revision>22</cp:revision>
  <dcterms:created xsi:type="dcterms:W3CDTF">2020-12-15T00:18:37Z</dcterms:created>
  <dcterms:modified xsi:type="dcterms:W3CDTF">2020-12-29T22:38:13Z</dcterms:modified>
</cp:coreProperties>
</file>