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56" r:id="rId2"/>
    <p:sldId id="260" r:id="rId3"/>
    <p:sldId id="259" r:id="rId4"/>
    <p:sldId id="261" r:id="rId5"/>
    <p:sldId id="268" r:id="rId6"/>
    <p:sldId id="289" r:id="rId7"/>
    <p:sldId id="266" r:id="rId8"/>
    <p:sldId id="257" r:id="rId9"/>
    <p:sldId id="290" r:id="rId10"/>
    <p:sldId id="274" r:id="rId11"/>
    <p:sldId id="275" r:id="rId12"/>
    <p:sldId id="267" r:id="rId13"/>
    <p:sldId id="278" r:id="rId14"/>
    <p:sldId id="276" r:id="rId15"/>
    <p:sldId id="279" r:id="rId16"/>
    <p:sldId id="280" r:id="rId17"/>
    <p:sldId id="281" r:id="rId18"/>
    <p:sldId id="273" r:id="rId19"/>
    <p:sldId id="282" r:id="rId20"/>
    <p:sldId id="286" r:id="rId21"/>
    <p:sldId id="284" r:id="rId22"/>
    <p:sldId id="285" r:id="rId23"/>
    <p:sldId id="287" r:id="rId24"/>
    <p:sldId id="288" r:id="rId25"/>
    <p:sldId id="26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235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46D42-2C63-4788-B4B0-6726E81D10EC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738D9-17D1-4C6F-85C0-15013DD591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78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8D9-17D1-4C6F-85C0-15013DD5914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148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155-2BA1-4A03-AD93-E7366F373A91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BC8F323-D323-48E4-8AA4-4FDA660C5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155-2BA1-4A03-AD93-E7366F373A91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8F323-D323-48E4-8AA4-4FDA660C5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155-2BA1-4A03-AD93-E7366F373A91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8F323-D323-48E4-8AA4-4FDA660C5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155-2BA1-4A03-AD93-E7366F373A91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BC8F323-D323-48E4-8AA4-4FDA660C5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155-2BA1-4A03-AD93-E7366F373A91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8F323-D323-48E4-8AA4-4FDA660C58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155-2BA1-4A03-AD93-E7366F373A91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8F323-D323-48E4-8AA4-4FDA660C5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155-2BA1-4A03-AD93-E7366F373A91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BC8F323-D323-48E4-8AA4-4FDA660C58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155-2BA1-4A03-AD93-E7366F373A91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8F323-D323-48E4-8AA4-4FDA660C5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155-2BA1-4A03-AD93-E7366F373A91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8F323-D323-48E4-8AA4-4FDA660C5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155-2BA1-4A03-AD93-E7366F373A91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8F323-D323-48E4-8AA4-4FDA660C5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155-2BA1-4A03-AD93-E7366F373A91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8F323-D323-48E4-8AA4-4FDA660C58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E1BB155-2BA1-4A03-AD93-E7366F373A91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BC8F323-D323-48E4-8AA4-4FDA660C58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096" y="1844824"/>
            <a:ext cx="7884368" cy="151216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+mn-lt"/>
              </a:rPr>
              <a:t>  </a:t>
            </a:r>
            <a:r>
              <a:rPr lang="ru-RU" sz="4400" b="1" dirty="0">
                <a:latin typeface="+mn-lt"/>
              </a:rPr>
              <a:t>Модель системы ресурсов современного урока школы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16632"/>
            <a:ext cx="6480720" cy="504056"/>
          </a:xfrm>
        </p:spPr>
        <p:txBody>
          <a:bodyPr>
            <a:normAutofit lnSpcReduction="10000"/>
          </a:bodyPr>
          <a:lstStyle/>
          <a:p>
            <a:r>
              <a:rPr lang="ru-RU" sz="2800" b="1" dirty="0"/>
              <a:t>                  МБОУ СОШ с. Кенада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644008" y="4725144"/>
            <a:ext cx="4104456" cy="50405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/>
              <a:t>Учитель начальных классов</a:t>
            </a:r>
          </a:p>
          <a:p>
            <a:pPr algn="ctr"/>
            <a:r>
              <a:rPr lang="ru-RU" sz="2000" b="1" dirty="0"/>
              <a:t>Порошкова Людмила Николаевна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7467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Планируемые результаты: три основные группы</a:t>
            </a:r>
          </a:p>
        </p:txBody>
      </p:sp>
      <p:pic>
        <p:nvPicPr>
          <p:cNvPr id="4098" name="Picture 2" descr="C:\Users\школа\Pictures\img1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908720"/>
            <a:ext cx="8485974" cy="5796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0405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   </a:t>
            </a:r>
            <a:r>
              <a:rPr lang="ru-RU" b="1" dirty="0"/>
              <a:t>педагогические способы работы с </a:t>
            </a:r>
            <a:r>
              <a:rPr lang="ru-RU" b="1" dirty="0" err="1"/>
              <a:t>мышлением,коммуникацией,действием</a:t>
            </a:r>
            <a:r>
              <a:rPr lang="ru-RU" b="1" dirty="0"/>
              <a:t>, пониманием и рефлексией учащихся. Метапредметные технологии создаются для того, чтобы начать культивировать другой тип сознания и обучающегося, и учителя, который не «застревает» в информации одного учебного предмета, а работает с взаимосвязями знаний каждой из дисциплин.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 b="1" dirty="0"/>
              <a:t>  </a:t>
            </a:r>
            <a:r>
              <a:rPr lang="ru-RU" b="1" dirty="0" err="1"/>
              <a:t>Метапредметные</a:t>
            </a:r>
            <a:r>
              <a:rPr lang="ru-RU" b="1" dirty="0"/>
              <a:t>  технологии - это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49/254152/img6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5537" y="836712"/>
            <a:ext cx="7298109" cy="587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60648"/>
            <a:ext cx="8686800" cy="8382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/>
              <a:t>Технологические ресурсы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H:\фото для презентации на педсовет\IMG_20201009_1137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212976"/>
            <a:ext cx="3394472" cy="4525962"/>
          </a:xfrm>
          <a:prstGeom prst="rect">
            <a:avLst/>
          </a:prstGeom>
          <a:noFill/>
        </p:spPr>
      </p:pic>
      <p:pic>
        <p:nvPicPr>
          <p:cNvPr id="5122" name="Picture 2" descr="H:\фото для презентации на педсовет\IMG_20200929_0937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3394472" cy="4525962"/>
          </a:xfrm>
          <a:prstGeom prst="rect">
            <a:avLst/>
          </a:prstGeom>
          <a:noFill/>
        </p:spPr>
      </p:pic>
      <p:pic>
        <p:nvPicPr>
          <p:cNvPr id="6" name="Picture 2" descr="C:\Users\школа\Desktop\синквей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0"/>
            <a:ext cx="7416824" cy="3645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rmAutofit/>
          </a:bodyPr>
          <a:lstStyle/>
          <a:p>
            <a:r>
              <a:rPr lang="ru-RU" sz="4800" b="1" dirty="0"/>
              <a:t>Прием « Корзина идей»</a:t>
            </a:r>
          </a:p>
        </p:txBody>
      </p:sp>
      <p:pic>
        <p:nvPicPr>
          <p:cNvPr id="6041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45638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3384376" cy="269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264" y="1340768"/>
            <a:ext cx="339447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264" y="3861048"/>
            <a:ext cx="339447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школа\Pictures\Презентация по теме 'Кластер. Как составить кластер'_files\img3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412776"/>
            <a:ext cx="4176464" cy="4663284"/>
          </a:xfrm>
          <a:prstGeom prst="rect">
            <a:avLst/>
          </a:prstGeom>
          <a:noFill/>
        </p:spPr>
      </p:pic>
      <p:pic>
        <p:nvPicPr>
          <p:cNvPr id="1027" name="Picture 3" descr="C:\Users\школа\Pictures\Презентация по теме 'Кластер. Как составить кластер'_files\img5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5" y="1412776"/>
            <a:ext cx="4033121" cy="468052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/>
          <a:lstStyle/>
          <a:p>
            <a:pPr algn="ctr"/>
            <a:r>
              <a:rPr lang="ru-RU" b="1" dirty="0"/>
              <a:t>Примеры кластера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tps://fsd.multiurok.ru/html/2018/02/07/s_5a7aea54a2374/825304_4.png"/>
          <p:cNvPicPr>
            <a:picLocks noGrp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94085" y="1101398"/>
            <a:ext cx="3177253" cy="3019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школа\Pictures\Презентация ' Игры на уроках'_files\img4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822" y="1124743"/>
            <a:ext cx="4221622" cy="3489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3995" y="260648"/>
            <a:ext cx="8686800" cy="841248"/>
          </a:xfrm>
        </p:spPr>
        <p:txBody>
          <a:bodyPr/>
          <a:lstStyle/>
          <a:p>
            <a:pPr algn="ctr"/>
            <a:r>
              <a:rPr lang="ru-RU" b="1" dirty="0"/>
              <a:t>Игровые приемы на уроке</a:t>
            </a:r>
          </a:p>
        </p:txBody>
      </p:sp>
      <p:pic>
        <p:nvPicPr>
          <p:cNvPr id="2054" name="Picture 6" descr="C:\Users\школа\Pictures\img16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4025069"/>
            <a:ext cx="3915362" cy="2744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4581128"/>
            <a:ext cx="1988840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Users\школа\Pictures\fizkultminut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4630" y="3573016"/>
            <a:ext cx="2895762" cy="2942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34400" cy="1080120"/>
          </a:xfrm>
        </p:spPr>
        <p:txBody>
          <a:bodyPr>
            <a:normAutofit/>
          </a:bodyPr>
          <a:lstStyle/>
          <a:p>
            <a:r>
              <a:rPr lang="ru-RU" b="1" dirty="0"/>
              <a:t>Здоровьесберегающие технологии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816424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школа\Pictures\img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4038600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1" name="AutoShape 7" descr="file:///C:/Users/%D1%88%D0%BA%D0%BE%D0%BB%D0%B0/Downloads/%D1%84%D0%B8%D0%B7%D0%BC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file:///C:/Users/%D1%88%D0%BA%D0%BE%D0%BB%D0%B0/Downloads/%D1%84%D0%B8%D0%B7%D0%BC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27833" y="3429000"/>
            <a:ext cx="3168352" cy="3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3347864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школа\Desktop\ФОТО И ВИДЕО КЛАССА\фото 2 класс\IMG_20181005_10232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4088" y="0"/>
            <a:ext cx="3779912" cy="342900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5602" y="3429000"/>
            <a:ext cx="313184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школа\Desktop\IMG_20201218_12085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8392" cy="3517456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0"/>
            <a:ext cx="3240360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https://liubavyshka.ru/_ph/4/2/357458179.g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278120"/>
            <a:ext cx="1579880" cy="157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школа\Pictures\правило работы в групп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016" cy="4104456"/>
          </a:xfrm>
          <a:prstGeom prst="rect">
            <a:avLst/>
          </a:prstGeom>
          <a:noFill/>
        </p:spPr>
      </p:pic>
      <p:pic>
        <p:nvPicPr>
          <p:cNvPr id="58372" name="Picture 4" descr="H:\фото для презентации на педсовет\IMG_20181204_11540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4032448" cy="4581128"/>
          </a:xfrm>
          <a:prstGeom prst="rect">
            <a:avLst/>
          </a:prstGeom>
          <a:noFill/>
        </p:spPr>
      </p:pic>
      <p:pic>
        <p:nvPicPr>
          <p:cNvPr id="58371" name="Picture 3" descr="H:\фото для презентации на педсовет\IMG_20201009_112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356992"/>
            <a:ext cx="4032448" cy="3312368"/>
          </a:xfrm>
          <a:prstGeom prst="rect">
            <a:avLst/>
          </a:prstGeom>
          <a:noFill/>
        </p:spPr>
      </p:pic>
      <p:pic>
        <p:nvPicPr>
          <p:cNvPr id="8" name="Picture 2" descr="H:\фото для презентации на педсовет\IMG_20201009_11201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4320480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907704" y="457200"/>
            <a:ext cx="5851376" cy="8382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Цели и задачи урока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507274"/>
              </p:ext>
            </p:extLst>
          </p:nvPr>
        </p:nvGraphicFramePr>
        <p:xfrm>
          <a:off x="467544" y="1700808"/>
          <a:ext cx="8208912" cy="39762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2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Традиционный урок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Современный урок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12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Вооружить учащихся твердыми ЗУН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C00000"/>
                          </a:solidFill>
                        </a:rPr>
                        <a:t>Развивать ребенка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32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Усвоение частных способов решения задач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C00000"/>
                          </a:solidFill>
                        </a:rPr>
                        <a:t>Организация учебного исследования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6319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Фронтальная форма работы, основанная на элементарной сухой передаче учебной информации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C00000"/>
                          </a:solidFill>
                        </a:rPr>
                        <a:t>Методы групповой и коллективно-распределенной деятельности</a:t>
                      </a:r>
                      <a:r>
                        <a:rPr lang="ru-RU" baseline="0" dirty="0">
                          <a:solidFill>
                            <a:srgbClr val="C00000"/>
                          </a:solidFill>
                        </a:rPr>
                        <a:t> в форме развёрнутого коллективного учебного диалога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332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Ученик – объект учения, на который направлено действие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C00000"/>
                          </a:solidFill>
                        </a:rPr>
                        <a:t>Превращение ребёнка в субъекта, заинтересованного в учении и в саморазвитии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                           Технология </a:t>
            </a:r>
            <a:br>
              <a:rPr lang="ru-RU" b="1" dirty="0"/>
            </a:br>
            <a:r>
              <a:rPr lang="ru-RU" b="1" dirty="0"/>
              <a:t>« Коллективный способ обучения» (КСО)</a:t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410648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школа\Documents\IMG_20201019_1125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00808"/>
            <a:ext cx="4106487" cy="4464496"/>
          </a:xfrm>
          <a:prstGeom prst="rect">
            <a:avLst/>
          </a:prstGeom>
          <a:noFill/>
        </p:spPr>
      </p:pic>
      <p:pic>
        <p:nvPicPr>
          <p:cNvPr id="7" name="Рисунок 6" descr="https://liubavyshka.ru/_ph/4/2/357458179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4120" y="1700808"/>
            <a:ext cx="1579880" cy="157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школа\Desktop\фото для презентации на педсовет\IMG_20200929_1126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908720"/>
            <a:ext cx="3543300" cy="30963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52736"/>
          </a:xfrm>
        </p:spPr>
        <p:txBody>
          <a:bodyPr/>
          <a:lstStyle/>
          <a:p>
            <a:r>
              <a:rPr lang="ru-RU" b="1" dirty="0"/>
              <a:t>          Проектная деятельность 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35433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908720"/>
            <a:ext cx="298782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3563888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3573016"/>
            <a:ext cx="3168352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298782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8129" y="260648"/>
            <a:ext cx="9073008" cy="8382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400" b="1" dirty="0"/>
              <a:t>Портрет выпускника начальной школы</a:t>
            </a:r>
            <a:endParaRPr lang="ru-RU" sz="3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413" y="1099430"/>
            <a:ext cx="8532440" cy="512301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800"/>
            <a:ext cx="9144000" cy="4751809"/>
          </a:xfrm>
        </p:spPr>
        <p:txBody>
          <a:bodyPr>
            <a:normAutofit lnSpcReduction="10000"/>
          </a:bodyPr>
          <a:lstStyle/>
          <a:p>
            <a:pPr lvl="1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Быть собранным, четко и ясно ставить задачи, соблюдать логику изложения материала.</a:t>
            </a:r>
          </a:p>
          <a:p>
            <a:pPr lvl="1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Быть доброжелательным.</a:t>
            </a:r>
          </a:p>
          <a:p>
            <a:pPr lvl="1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Не перебивать ученика, дать ему договорить. Нечеткий ответ может быть следствием неясного вопроса.</a:t>
            </a:r>
          </a:p>
          <a:p>
            <a:pPr lvl="1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Задания и инструктаж давать четко, кратко, с обязательным выяснением того, как ученики поняли требования.</a:t>
            </a:r>
          </a:p>
          <a:p>
            <a:pPr lvl="1">
              <a:lnSpc>
                <a:spcPct val="9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Чередовать различные виды учебной деятельности во время урока.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Соблюдение правил, обеспечивающих успешное проведение урока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04813"/>
            <a:ext cx="9144000" cy="5727700"/>
          </a:xfrm>
        </p:spPr>
        <p:txBody>
          <a:bodyPr>
            <a:normAutofit/>
          </a:bodyPr>
          <a:lstStyle/>
          <a:p>
            <a:pPr lvl="1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Следить за тем, как учащиеся слушают учителя. Потеря внимания — сигнал о том, что надо изменить темп, повторить изложенное или включить в ход урока дополнительный материал.</a:t>
            </a:r>
          </a:p>
          <a:p>
            <a:pPr lvl="1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Темп урока поддерживать интенсивным, но посильным для большинства.</a:t>
            </a:r>
          </a:p>
          <a:p>
            <a:pPr lvl="1">
              <a:lnSpc>
                <a:spcPct val="9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Экономить время, вовремя начинать урок, заканчивать его со звонком.</a:t>
            </a:r>
          </a:p>
          <a:p>
            <a:pPr lvl="1">
              <a:lnSpc>
                <a:spcPct val="9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Добиваться выполнения каждого своего требования. </a:t>
            </a:r>
          </a:p>
          <a:p>
            <a:pPr lvl="1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Стимулировать вопросы учащихся, поддерживать их инициативу, одобрять их активность и осведомленность.</a:t>
            </a:r>
          </a:p>
          <a:p>
            <a:pPr lvl="1">
              <a:lnSpc>
                <a:spcPct val="90000"/>
              </a:lnSpc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bd05102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987824" y="5157192"/>
            <a:ext cx="2952328" cy="151216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772816"/>
            <a:ext cx="6483283" cy="4051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Современный урок по </a:t>
            </a:r>
            <a:r>
              <a:rPr lang="ru-RU" b="1" dirty="0" err="1"/>
              <a:t>Фгос</a:t>
            </a:r>
            <a:r>
              <a:rPr lang="ru-RU" b="1" dirty="0"/>
              <a:t> – это: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Системно-</a:t>
            </a:r>
            <a:r>
              <a:rPr lang="ru-RU" b="1" dirty="0" err="1"/>
              <a:t>деятельностный</a:t>
            </a:r>
            <a:r>
              <a:rPr lang="ru-RU" b="1" dirty="0"/>
              <a:t> подход (который положен в основу ФГОС.</a:t>
            </a:r>
          </a:p>
          <a:p>
            <a:r>
              <a:rPr lang="ru-RU" b="1" dirty="0"/>
              <a:t>Профессиональная и методическая подготовка учителя.</a:t>
            </a:r>
          </a:p>
          <a:p>
            <a:r>
              <a:rPr lang="ru-RU" b="1" dirty="0"/>
              <a:t>Целеполагание и мотивация учения.</a:t>
            </a:r>
          </a:p>
          <a:p>
            <a:r>
              <a:rPr lang="ru-RU" b="1" dirty="0"/>
              <a:t>Современные технологии и средства обучения.</a:t>
            </a:r>
          </a:p>
          <a:p>
            <a:r>
              <a:rPr lang="ru-RU" b="1" dirty="0"/>
              <a:t>Выбор оптимальных средств обучения.</a:t>
            </a:r>
          </a:p>
          <a:p>
            <a:r>
              <a:rPr lang="ru-RU" b="1" dirty="0"/>
              <a:t>Создание условий для саморазвития.</a:t>
            </a:r>
          </a:p>
          <a:p>
            <a:r>
              <a:rPr lang="ru-RU" b="1" dirty="0"/>
              <a:t>Анализ каждого учебного занятия.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Три постулата современного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b="1" dirty="0"/>
              <a:t>Урок есть открытие истины, поиск истины и осмысление истины в совместной деятельности обучающихся и учителя;</a:t>
            </a:r>
          </a:p>
          <a:p>
            <a:pPr lvl="0"/>
            <a:r>
              <a:rPr lang="ru-RU" b="1" dirty="0"/>
              <a:t>Урок есть часть жизни обучающегося, и проживание этой жизни должно совершаться на уровне высокой общечеловеческой культуры;</a:t>
            </a:r>
          </a:p>
          <a:p>
            <a:pPr lvl="0"/>
            <a:r>
              <a:rPr lang="ru-RU" b="1" dirty="0"/>
              <a:t>Человек в качестве субъекта осмысления истины и в качестве субъекта жизни на уроке всегда является наивысшей ценностью, выступая в роли цели и никогда не выступая в роли средства.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школа\Pictures\кластер Урок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145136"/>
            <a:ext cx="9144000" cy="542658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07504" y="188640"/>
            <a:ext cx="9036496" cy="8382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характеристика современного урока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b="1" dirty="0"/>
              <a:t>Исходная </a:t>
            </a:r>
            <a:r>
              <a:rPr lang="ru-RU" b="1" dirty="0">
                <a:solidFill>
                  <a:srgbClr val="C00000"/>
                </a:solidFill>
              </a:rPr>
              <a:t>идея</a:t>
            </a:r>
            <a:r>
              <a:rPr lang="ru-RU" b="1" dirty="0"/>
              <a:t> современного урока: единство обучения, воспитания и </a:t>
            </a:r>
            <a:r>
              <a:rPr lang="ru-RU" b="1" dirty="0" err="1"/>
              <a:t>и</a:t>
            </a:r>
            <a:r>
              <a:rPr lang="ru-RU" b="1" dirty="0"/>
              <a:t> развития.</a:t>
            </a:r>
          </a:p>
          <a:p>
            <a:pPr lvl="0"/>
            <a:r>
              <a:rPr lang="ru-RU" b="1" dirty="0"/>
              <a:t>Общая </a:t>
            </a:r>
            <a:r>
              <a:rPr lang="ru-RU" b="1" dirty="0">
                <a:solidFill>
                  <a:srgbClr val="C00000"/>
                </a:solidFill>
              </a:rPr>
              <a:t>функция</a:t>
            </a:r>
            <a:r>
              <a:rPr lang="ru-RU" b="1" dirty="0"/>
              <a:t> урока: целостное формирование личности на основе воспитывающего и развивающего обучения.</a:t>
            </a:r>
          </a:p>
          <a:p>
            <a:pPr lvl="0"/>
            <a:r>
              <a:rPr lang="ru-RU" b="1" dirty="0"/>
              <a:t>Триединая </a:t>
            </a:r>
            <a:r>
              <a:rPr lang="ru-RU" b="1" dirty="0">
                <a:solidFill>
                  <a:srgbClr val="C00000"/>
                </a:solidFill>
              </a:rPr>
              <a:t>цель</a:t>
            </a:r>
            <a:r>
              <a:rPr lang="ru-RU" b="1" dirty="0"/>
              <a:t> урока:</a:t>
            </a:r>
          </a:p>
          <a:p>
            <a:pPr marL="0" lvl="0" indent="0">
              <a:buNone/>
            </a:pPr>
            <a:r>
              <a:rPr lang="ru-RU" b="1" dirty="0"/>
              <a:t>            обучающий аспект,</a:t>
            </a:r>
          </a:p>
          <a:p>
            <a:pPr marL="0" lvl="0" indent="0">
              <a:buNone/>
            </a:pPr>
            <a:r>
              <a:rPr lang="ru-RU" b="1" dirty="0"/>
              <a:t>            воспитывающий аспект,</a:t>
            </a:r>
          </a:p>
          <a:p>
            <a:pPr marL="0" lvl="0" indent="0">
              <a:buNone/>
            </a:pPr>
            <a:r>
              <a:rPr lang="ru-RU" b="1" dirty="0"/>
              <a:t>            развивающий аспект.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особенности современного урока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1336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   ресурсы современного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/>
              <a:t>1 место</a:t>
            </a:r>
            <a:r>
              <a:rPr lang="ru-RU" dirty="0"/>
              <a:t> – </a:t>
            </a:r>
            <a:r>
              <a:rPr lang="ru-RU" dirty="0" err="1"/>
              <a:t>здоровьесберегающие</a:t>
            </a:r>
            <a:r>
              <a:rPr lang="ru-RU" dirty="0"/>
              <a:t> и развивающие технологии</a:t>
            </a:r>
          </a:p>
          <a:p>
            <a:pPr>
              <a:buNone/>
            </a:pPr>
            <a:r>
              <a:rPr lang="ru-RU" b="1" dirty="0"/>
              <a:t>2 место</a:t>
            </a:r>
            <a:r>
              <a:rPr lang="ru-RU" dirty="0"/>
              <a:t> – проектирование образовательной среды урока с использованием современных педагогических технологий обучения</a:t>
            </a:r>
          </a:p>
          <a:p>
            <a:pPr>
              <a:buNone/>
            </a:pPr>
            <a:r>
              <a:rPr lang="ru-RU" b="1" dirty="0"/>
              <a:t>3 место</a:t>
            </a:r>
            <a:r>
              <a:rPr lang="ru-RU" dirty="0"/>
              <a:t> – проектирование комфортной адаптивной среды (больше свободы, раскрепощения, творчества учащихся на уроке)</a:t>
            </a:r>
          </a:p>
          <a:p>
            <a:pPr>
              <a:buNone/>
            </a:pPr>
            <a:r>
              <a:rPr lang="ru-RU" b="1" dirty="0"/>
              <a:t>4 место</a:t>
            </a:r>
            <a:r>
              <a:rPr lang="ru-RU" dirty="0"/>
              <a:t> – материально-технический, финансовый</a:t>
            </a:r>
          </a:p>
          <a:p>
            <a:pPr>
              <a:buNone/>
            </a:pPr>
            <a:r>
              <a:rPr lang="ru-RU" b="1" dirty="0"/>
              <a:t>   Главным ресурсом развития урока является сам учитель.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12776"/>
            <a:ext cx="7939608" cy="4525963"/>
          </a:xfrm>
        </p:spPr>
        <p:txBody>
          <a:bodyPr/>
          <a:lstStyle/>
          <a:p>
            <a:pPr>
              <a:buNone/>
            </a:pPr>
            <a:r>
              <a:rPr lang="ru-RU" b="1" dirty="0"/>
              <a:t>        «Урок –это зеркало общей и</a:t>
            </a:r>
          </a:p>
          <a:p>
            <a:pPr>
              <a:buNone/>
            </a:pPr>
            <a:r>
              <a:rPr lang="ru-RU" b="1" dirty="0"/>
              <a:t>    педагогической культуры учителя,</a:t>
            </a:r>
          </a:p>
          <a:p>
            <a:pPr>
              <a:buNone/>
            </a:pPr>
            <a:r>
              <a:rPr lang="ru-RU" b="1" dirty="0"/>
              <a:t>  мерило его интеллектуального богатства ,</a:t>
            </a:r>
          </a:p>
          <a:p>
            <a:pPr>
              <a:buNone/>
            </a:pPr>
            <a:r>
              <a:rPr lang="ru-RU" b="1" dirty="0"/>
              <a:t>  показатель его кругозора, эрудиции»</a:t>
            </a:r>
          </a:p>
          <a:p>
            <a:pPr>
              <a:buNone/>
            </a:pPr>
            <a:r>
              <a:rPr lang="ru-RU" b="1" dirty="0"/>
              <a:t>                                                                                                                                        В.А. Сухомлинский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   Развитие личности обеспечивается через формирование универсальных учебных действий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   Овладение УУД создает  возможность самостоятельного успешного освоения новых знаний, умений и компетентностей, включая организацию усвоения, т.е. умения учиться.</a:t>
            </a:r>
          </a:p>
          <a:p>
            <a:endParaRPr lang="ru-RU" dirty="0"/>
          </a:p>
        </p:txBody>
      </p:sp>
      <p:pic>
        <p:nvPicPr>
          <p:cNvPr id="4" name="Picture 2" descr="C:\Users\школа\Pictures\01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3888" y="4221088"/>
            <a:ext cx="4751462" cy="2364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40794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912</TotalTime>
  <Words>618</Words>
  <Application>Microsoft Office PowerPoint</Application>
  <PresentationFormat>Экран (4:3)</PresentationFormat>
  <Paragraphs>73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Calibri</vt:lpstr>
      <vt:lpstr>Franklin Gothic Book</vt:lpstr>
      <vt:lpstr>Franklin Gothic Medium</vt:lpstr>
      <vt:lpstr>Times New Roman</vt:lpstr>
      <vt:lpstr>Wingdings 2</vt:lpstr>
      <vt:lpstr>Трек</vt:lpstr>
      <vt:lpstr>  Модель системы ресурсов современного урока школы</vt:lpstr>
      <vt:lpstr>Презентация PowerPoint</vt:lpstr>
      <vt:lpstr>Современный урок по Фгос – это:</vt:lpstr>
      <vt:lpstr>Три постулата современного урока</vt:lpstr>
      <vt:lpstr>Презентация PowerPoint</vt:lpstr>
      <vt:lpstr>особенности современного урока</vt:lpstr>
      <vt:lpstr>   ресурсы современного урока</vt:lpstr>
      <vt:lpstr>Презентация PowerPoint</vt:lpstr>
      <vt:lpstr>   Развитие личности обеспечивается через формирование универсальных учебных действий </vt:lpstr>
      <vt:lpstr>Планируемые результаты: три основные группы</vt:lpstr>
      <vt:lpstr>  Метапредметные  технологии - это</vt:lpstr>
      <vt:lpstr>Презентация PowerPoint</vt:lpstr>
      <vt:lpstr>Презентация PowerPoint</vt:lpstr>
      <vt:lpstr>Прием « Корзина идей»</vt:lpstr>
      <vt:lpstr>Примеры кластера</vt:lpstr>
      <vt:lpstr>Игровые приемы на уроке</vt:lpstr>
      <vt:lpstr>Здоровьесберегающие технологии</vt:lpstr>
      <vt:lpstr>Презентация PowerPoint</vt:lpstr>
      <vt:lpstr>Презентация PowerPoint</vt:lpstr>
      <vt:lpstr>                           Технология  « Коллективный способ обучения» (КСО) </vt:lpstr>
      <vt:lpstr>          Проектная деятельность </vt:lpstr>
      <vt:lpstr>Презентация PowerPoint</vt:lpstr>
      <vt:lpstr>Соблюдение правил, обеспечивающих успешное проведение урока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системы ресурсов современного урока школы</dc:title>
  <dc:creator>школа</dc:creator>
  <cp:lastModifiedBy>Aleksey Lalitin</cp:lastModifiedBy>
  <cp:revision>21</cp:revision>
  <dcterms:created xsi:type="dcterms:W3CDTF">2020-12-15T00:18:37Z</dcterms:created>
  <dcterms:modified xsi:type="dcterms:W3CDTF">2020-12-21T12:22:51Z</dcterms:modified>
</cp:coreProperties>
</file>