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77" r:id="rId5"/>
    <p:sldId id="278" r:id="rId6"/>
    <p:sldId id="288" r:id="rId7"/>
    <p:sldId id="258" r:id="rId8"/>
    <p:sldId id="293" r:id="rId9"/>
    <p:sldId id="298" r:id="rId10"/>
    <p:sldId id="259" r:id="rId11"/>
    <p:sldId id="279" r:id="rId12"/>
    <p:sldId id="280" r:id="rId13"/>
    <p:sldId id="282" r:id="rId14"/>
    <p:sldId id="281" r:id="rId15"/>
    <p:sldId id="283" r:id="rId16"/>
    <p:sldId id="260" r:id="rId17"/>
    <p:sldId id="261" r:id="rId18"/>
    <p:sldId id="286" r:id="rId19"/>
    <p:sldId id="287" r:id="rId20"/>
    <p:sldId id="296" r:id="rId21"/>
    <p:sldId id="300" r:id="rId22"/>
    <p:sldId id="276" r:id="rId23"/>
    <p:sldId id="295" r:id="rId24"/>
    <p:sldId id="262" r:id="rId25"/>
    <p:sldId id="263" r:id="rId26"/>
    <p:sldId id="264" r:id="rId27"/>
    <p:sldId id="265" r:id="rId28"/>
    <p:sldId id="289" r:id="rId29"/>
    <p:sldId id="266" r:id="rId30"/>
    <p:sldId id="267" r:id="rId31"/>
    <p:sldId id="268" r:id="rId32"/>
    <p:sldId id="269" r:id="rId33"/>
    <p:sldId id="274" r:id="rId34"/>
    <p:sldId id="275" r:id="rId35"/>
    <p:sldId id="297" r:id="rId36"/>
    <p:sldId id="291" r:id="rId37"/>
    <p:sldId id="292" r:id="rId38"/>
    <p:sldId id="290" r:id="rId39"/>
    <p:sldId id="29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109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C6ABA8-6BB4-435F-8D09-3FD72D4892DD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D4F26B-8A6E-44A5-9655-46445E8A747A}">
      <dgm:prSet phldrT="[Текст]"/>
      <dgm:spPr/>
      <dgm:t>
        <a:bodyPr/>
        <a:lstStyle/>
        <a:p>
          <a:r>
            <a:rPr lang="ru-RU" dirty="0" smtClean="0"/>
            <a:t>МБОУ СОШ с. Кенада</a:t>
          </a:r>
          <a:endParaRPr lang="ru-RU" dirty="0"/>
        </a:p>
      </dgm:t>
    </dgm:pt>
    <dgm:pt modelId="{3D0BA5C2-97F0-4A0A-B4C8-3F05A9F17A64}" type="parTrans" cxnId="{2D82856D-9ACA-4E23-A1E6-20B5C4B1AFE2}">
      <dgm:prSet/>
      <dgm:spPr/>
      <dgm:t>
        <a:bodyPr/>
        <a:lstStyle/>
        <a:p>
          <a:endParaRPr lang="ru-RU"/>
        </a:p>
      </dgm:t>
    </dgm:pt>
    <dgm:pt modelId="{55531F78-98F2-4882-8F01-9CE7182180A4}" type="sibTrans" cxnId="{2D82856D-9ACA-4E23-A1E6-20B5C4B1AFE2}">
      <dgm:prSet/>
      <dgm:spPr/>
      <dgm:t>
        <a:bodyPr/>
        <a:lstStyle/>
        <a:p>
          <a:endParaRPr lang="ru-RU"/>
        </a:p>
      </dgm:t>
    </dgm:pt>
    <dgm:pt modelId="{19A716C8-A731-47BA-A5EE-624FAA41AC1B}">
      <dgm:prSet phldrT="[Текст]"/>
      <dgm:spPr/>
      <dgm:t>
        <a:bodyPr/>
        <a:lstStyle/>
        <a:p>
          <a:r>
            <a:rPr lang="ru-RU" dirty="0" smtClean="0"/>
            <a:t>МБОУ СОШ п. Высокогорный</a:t>
          </a:r>
          <a:endParaRPr lang="ru-RU" dirty="0"/>
        </a:p>
      </dgm:t>
    </dgm:pt>
    <dgm:pt modelId="{53E504B7-D2FC-4E4A-ADBD-C7D013649155}" type="parTrans" cxnId="{0B9EC16C-F2C7-4F43-BAA2-3000325FF491}">
      <dgm:prSet/>
      <dgm:spPr/>
      <dgm:t>
        <a:bodyPr/>
        <a:lstStyle/>
        <a:p>
          <a:endParaRPr lang="ru-RU"/>
        </a:p>
      </dgm:t>
    </dgm:pt>
    <dgm:pt modelId="{13100581-948C-4F7B-8367-1BBB00817F71}" type="sibTrans" cxnId="{0B9EC16C-F2C7-4F43-BAA2-3000325FF491}">
      <dgm:prSet/>
      <dgm:spPr/>
      <dgm:t>
        <a:bodyPr/>
        <a:lstStyle/>
        <a:p>
          <a:endParaRPr lang="ru-RU"/>
        </a:p>
      </dgm:t>
    </dgm:pt>
    <dgm:pt modelId="{9E178DFF-DA47-48CB-9961-8242A804C516}">
      <dgm:prSet phldrT="[Текст]"/>
      <dgm:spPr/>
      <dgm:t>
        <a:bodyPr/>
        <a:lstStyle/>
        <a:p>
          <a:r>
            <a:rPr lang="ru-RU" dirty="0" smtClean="0"/>
            <a:t>МКУ ИМРЦ РО</a:t>
          </a:r>
          <a:endParaRPr lang="ru-RU" dirty="0"/>
        </a:p>
      </dgm:t>
    </dgm:pt>
    <dgm:pt modelId="{C834A41F-AE0D-4A97-B352-EA1065AD8C1F}" type="parTrans" cxnId="{4365663F-DEBA-4ECD-A634-7893B7E0012D}">
      <dgm:prSet/>
      <dgm:spPr/>
      <dgm:t>
        <a:bodyPr/>
        <a:lstStyle/>
        <a:p>
          <a:endParaRPr lang="ru-RU"/>
        </a:p>
      </dgm:t>
    </dgm:pt>
    <dgm:pt modelId="{50E67AFC-4931-44D7-BF66-F26874051F7C}" type="sibTrans" cxnId="{4365663F-DEBA-4ECD-A634-7893B7E0012D}">
      <dgm:prSet/>
      <dgm:spPr/>
      <dgm:t>
        <a:bodyPr/>
        <a:lstStyle/>
        <a:p>
          <a:endParaRPr lang="ru-RU"/>
        </a:p>
      </dgm:t>
    </dgm:pt>
    <dgm:pt modelId="{EEF0F14E-D2D0-4355-A9D6-0A39318FBA44}">
      <dgm:prSet phldrT="[Текст]"/>
      <dgm:spPr/>
      <dgm:t>
        <a:bodyPr/>
        <a:lstStyle/>
        <a:p>
          <a:r>
            <a:rPr lang="ru-RU" dirty="0" smtClean="0"/>
            <a:t>МБОУ СОШ  № 4 </a:t>
          </a:r>
          <a:r>
            <a:rPr lang="ru-RU" dirty="0" err="1" smtClean="0"/>
            <a:t>п.Ванино</a:t>
          </a:r>
          <a:endParaRPr lang="ru-RU" dirty="0"/>
        </a:p>
      </dgm:t>
    </dgm:pt>
    <dgm:pt modelId="{1C2CB31C-A956-4C75-9620-CFC4CEF8B5EE}" type="parTrans" cxnId="{CF5D3E9B-2658-49C7-A181-60E515DBF71B}">
      <dgm:prSet/>
      <dgm:spPr/>
      <dgm:t>
        <a:bodyPr/>
        <a:lstStyle/>
        <a:p>
          <a:endParaRPr lang="ru-RU"/>
        </a:p>
      </dgm:t>
    </dgm:pt>
    <dgm:pt modelId="{F6284D91-5FFE-464D-9012-EC053A9B4D42}" type="sibTrans" cxnId="{CF5D3E9B-2658-49C7-A181-60E515DBF71B}">
      <dgm:prSet/>
      <dgm:spPr/>
      <dgm:t>
        <a:bodyPr/>
        <a:lstStyle/>
        <a:p>
          <a:endParaRPr lang="ru-RU"/>
        </a:p>
      </dgm:t>
    </dgm:pt>
    <dgm:pt modelId="{0215FF11-7B9F-40DC-A4BF-F6885BA6066D}">
      <dgm:prSet phldrT="[Текст]"/>
      <dgm:spPr/>
      <dgm:t>
        <a:bodyPr/>
        <a:lstStyle/>
        <a:p>
          <a:r>
            <a:rPr lang="ru-RU" dirty="0" smtClean="0"/>
            <a:t>КГБОУ ДПО ХКИРО</a:t>
          </a:r>
          <a:endParaRPr lang="ru-RU" dirty="0"/>
        </a:p>
      </dgm:t>
    </dgm:pt>
    <dgm:pt modelId="{3ABA970B-7D27-4150-B2D8-54820CC8E976}" type="parTrans" cxnId="{893A2C5E-4A69-426B-969D-7E546E968981}">
      <dgm:prSet/>
      <dgm:spPr/>
      <dgm:t>
        <a:bodyPr/>
        <a:lstStyle/>
        <a:p>
          <a:endParaRPr lang="ru-RU"/>
        </a:p>
      </dgm:t>
    </dgm:pt>
    <dgm:pt modelId="{16B0DF30-0849-4570-AD22-01551488689A}" type="sibTrans" cxnId="{893A2C5E-4A69-426B-969D-7E546E968981}">
      <dgm:prSet/>
      <dgm:spPr/>
      <dgm:t>
        <a:bodyPr/>
        <a:lstStyle/>
        <a:p>
          <a:endParaRPr lang="ru-RU"/>
        </a:p>
      </dgm:t>
    </dgm:pt>
    <dgm:pt modelId="{34B030F7-5F3F-47DA-90D8-61A8D1FA9E32}" type="pres">
      <dgm:prSet presAssocID="{4CC6ABA8-6BB4-435F-8D09-3FD72D4892D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8809B2-CAD4-47B3-8C1E-B8FA47B975CE}" type="pres">
      <dgm:prSet presAssocID="{FFD4F26B-8A6E-44A5-9655-46445E8A747A}" presName="centerShape" presStyleLbl="node0" presStyleIdx="0" presStyleCnt="1" custScaleX="150171"/>
      <dgm:spPr/>
      <dgm:t>
        <a:bodyPr/>
        <a:lstStyle/>
        <a:p>
          <a:endParaRPr lang="ru-RU"/>
        </a:p>
      </dgm:t>
    </dgm:pt>
    <dgm:pt modelId="{D03A57BF-213A-47F4-B52E-936A25825A68}" type="pres">
      <dgm:prSet presAssocID="{53E504B7-D2FC-4E4A-ADBD-C7D013649155}" presName="Name9" presStyleLbl="parChTrans1D2" presStyleIdx="0" presStyleCnt="4"/>
      <dgm:spPr/>
      <dgm:t>
        <a:bodyPr/>
        <a:lstStyle/>
        <a:p>
          <a:endParaRPr lang="ru-RU"/>
        </a:p>
      </dgm:t>
    </dgm:pt>
    <dgm:pt modelId="{4EE227E3-B0EA-4784-A081-4011B5A02302}" type="pres">
      <dgm:prSet presAssocID="{53E504B7-D2FC-4E4A-ADBD-C7D013649155}" presName="connTx" presStyleLbl="parChTrans1D2" presStyleIdx="0" presStyleCnt="4"/>
      <dgm:spPr/>
      <dgm:t>
        <a:bodyPr/>
        <a:lstStyle/>
        <a:p>
          <a:endParaRPr lang="ru-RU"/>
        </a:p>
      </dgm:t>
    </dgm:pt>
    <dgm:pt modelId="{FCDBA01C-9873-4C11-9A0C-DE24FEC1EDDC}" type="pres">
      <dgm:prSet presAssocID="{19A716C8-A731-47BA-A5EE-624FAA41AC1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ED126-5672-426B-A8B4-70A7A36B2BC2}" type="pres">
      <dgm:prSet presAssocID="{C834A41F-AE0D-4A97-B352-EA1065AD8C1F}" presName="Name9" presStyleLbl="parChTrans1D2" presStyleIdx="1" presStyleCnt="4"/>
      <dgm:spPr/>
      <dgm:t>
        <a:bodyPr/>
        <a:lstStyle/>
        <a:p>
          <a:endParaRPr lang="ru-RU"/>
        </a:p>
      </dgm:t>
    </dgm:pt>
    <dgm:pt modelId="{A8176D7A-DFA3-4DCF-A66E-EA3BC5897BB0}" type="pres">
      <dgm:prSet presAssocID="{C834A41F-AE0D-4A97-B352-EA1065AD8C1F}" presName="connTx" presStyleLbl="parChTrans1D2" presStyleIdx="1" presStyleCnt="4"/>
      <dgm:spPr/>
      <dgm:t>
        <a:bodyPr/>
        <a:lstStyle/>
        <a:p>
          <a:endParaRPr lang="ru-RU"/>
        </a:p>
      </dgm:t>
    </dgm:pt>
    <dgm:pt modelId="{9131D170-E719-4D68-A4AD-0D6503D69B79}" type="pres">
      <dgm:prSet presAssocID="{9E178DFF-DA47-48CB-9961-8242A804C51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0B2D53-98AB-45BE-B42A-39D753745F29}" type="pres">
      <dgm:prSet presAssocID="{1C2CB31C-A956-4C75-9620-CFC4CEF8B5EE}" presName="Name9" presStyleLbl="parChTrans1D2" presStyleIdx="2" presStyleCnt="4"/>
      <dgm:spPr/>
      <dgm:t>
        <a:bodyPr/>
        <a:lstStyle/>
        <a:p>
          <a:endParaRPr lang="ru-RU"/>
        </a:p>
      </dgm:t>
    </dgm:pt>
    <dgm:pt modelId="{823D5623-9960-4DD2-99D4-771B55A5BE39}" type="pres">
      <dgm:prSet presAssocID="{1C2CB31C-A956-4C75-9620-CFC4CEF8B5EE}" presName="connTx" presStyleLbl="parChTrans1D2" presStyleIdx="2" presStyleCnt="4"/>
      <dgm:spPr/>
      <dgm:t>
        <a:bodyPr/>
        <a:lstStyle/>
        <a:p>
          <a:endParaRPr lang="ru-RU"/>
        </a:p>
      </dgm:t>
    </dgm:pt>
    <dgm:pt modelId="{70F1E944-CC57-4FF0-A31C-AF3DC670831F}" type="pres">
      <dgm:prSet presAssocID="{EEF0F14E-D2D0-4355-A9D6-0A39318FBA4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67DB1-A0C8-47DF-9C2A-554F19B07F12}" type="pres">
      <dgm:prSet presAssocID="{3ABA970B-7D27-4150-B2D8-54820CC8E976}" presName="Name9" presStyleLbl="parChTrans1D2" presStyleIdx="3" presStyleCnt="4"/>
      <dgm:spPr/>
      <dgm:t>
        <a:bodyPr/>
        <a:lstStyle/>
        <a:p>
          <a:endParaRPr lang="ru-RU"/>
        </a:p>
      </dgm:t>
    </dgm:pt>
    <dgm:pt modelId="{E1CF91A5-3241-44B0-B80E-9608219348F7}" type="pres">
      <dgm:prSet presAssocID="{3ABA970B-7D27-4150-B2D8-54820CC8E976}" presName="connTx" presStyleLbl="parChTrans1D2" presStyleIdx="3" presStyleCnt="4"/>
      <dgm:spPr/>
      <dgm:t>
        <a:bodyPr/>
        <a:lstStyle/>
        <a:p>
          <a:endParaRPr lang="ru-RU"/>
        </a:p>
      </dgm:t>
    </dgm:pt>
    <dgm:pt modelId="{770F8621-C5F6-400C-B1B0-BD308B716E6D}" type="pres">
      <dgm:prSet presAssocID="{0215FF11-7B9F-40DC-A4BF-F6885BA6066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3A2C5E-4A69-426B-969D-7E546E968981}" srcId="{FFD4F26B-8A6E-44A5-9655-46445E8A747A}" destId="{0215FF11-7B9F-40DC-A4BF-F6885BA6066D}" srcOrd="3" destOrd="0" parTransId="{3ABA970B-7D27-4150-B2D8-54820CC8E976}" sibTransId="{16B0DF30-0849-4570-AD22-01551488689A}"/>
    <dgm:cxn modelId="{2D82856D-9ACA-4E23-A1E6-20B5C4B1AFE2}" srcId="{4CC6ABA8-6BB4-435F-8D09-3FD72D4892DD}" destId="{FFD4F26B-8A6E-44A5-9655-46445E8A747A}" srcOrd="0" destOrd="0" parTransId="{3D0BA5C2-97F0-4A0A-B4C8-3F05A9F17A64}" sibTransId="{55531F78-98F2-4882-8F01-9CE7182180A4}"/>
    <dgm:cxn modelId="{564EA770-47C1-41C7-BFCB-3265A535054D}" type="presOf" srcId="{19A716C8-A731-47BA-A5EE-624FAA41AC1B}" destId="{FCDBA01C-9873-4C11-9A0C-DE24FEC1EDDC}" srcOrd="0" destOrd="0" presId="urn:microsoft.com/office/officeart/2005/8/layout/radial1"/>
    <dgm:cxn modelId="{950FA0D3-450B-45F3-B16A-DA1CBC5EE3F1}" type="presOf" srcId="{3ABA970B-7D27-4150-B2D8-54820CC8E976}" destId="{63467DB1-A0C8-47DF-9C2A-554F19B07F12}" srcOrd="0" destOrd="0" presId="urn:microsoft.com/office/officeart/2005/8/layout/radial1"/>
    <dgm:cxn modelId="{0B9EC16C-F2C7-4F43-BAA2-3000325FF491}" srcId="{FFD4F26B-8A6E-44A5-9655-46445E8A747A}" destId="{19A716C8-A731-47BA-A5EE-624FAA41AC1B}" srcOrd="0" destOrd="0" parTransId="{53E504B7-D2FC-4E4A-ADBD-C7D013649155}" sibTransId="{13100581-948C-4F7B-8367-1BBB00817F71}"/>
    <dgm:cxn modelId="{7CD1E1B9-58E5-4BD3-B429-595D3CEA464E}" type="presOf" srcId="{3ABA970B-7D27-4150-B2D8-54820CC8E976}" destId="{E1CF91A5-3241-44B0-B80E-9608219348F7}" srcOrd="1" destOrd="0" presId="urn:microsoft.com/office/officeart/2005/8/layout/radial1"/>
    <dgm:cxn modelId="{24A19ADC-8016-4018-93C4-00AD9FC3A3A4}" type="presOf" srcId="{1C2CB31C-A956-4C75-9620-CFC4CEF8B5EE}" destId="{360B2D53-98AB-45BE-B42A-39D753745F29}" srcOrd="0" destOrd="0" presId="urn:microsoft.com/office/officeart/2005/8/layout/radial1"/>
    <dgm:cxn modelId="{8A44C601-E3F7-43FC-A124-1FE58E94E248}" type="presOf" srcId="{53E504B7-D2FC-4E4A-ADBD-C7D013649155}" destId="{4EE227E3-B0EA-4784-A081-4011B5A02302}" srcOrd="1" destOrd="0" presId="urn:microsoft.com/office/officeart/2005/8/layout/radial1"/>
    <dgm:cxn modelId="{A2A48CFD-873A-4FFA-A6DB-17CE7C46E90E}" type="presOf" srcId="{FFD4F26B-8A6E-44A5-9655-46445E8A747A}" destId="{388809B2-CAD4-47B3-8C1E-B8FA47B975CE}" srcOrd="0" destOrd="0" presId="urn:microsoft.com/office/officeart/2005/8/layout/radial1"/>
    <dgm:cxn modelId="{39C8E102-AA0C-4E2D-BEFC-693E94223703}" type="presOf" srcId="{EEF0F14E-D2D0-4355-A9D6-0A39318FBA44}" destId="{70F1E944-CC57-4FF0-A31C-AF3DC670831F}" srcOrd="0" destOrd="0" presId="urn:microsoft.com/office/officeart/2005/8/layout/radial1"/>
    <dgm:cxn modelId="{FD7F9CB1-96CA-4CE9-9257-1057C33FF6A0}" type="presOf" srcId="{0215FF11-7B9F-40DC-A4BF-F6885BA6066D}" destId="{770F8621-C5F6-400C-B1B0-BD308B716E6D}" srcOrd="0" destOrd="0" presId="urn:microsoft.com/office/officeart/2005/8/layout/radial1"/>
    <dgm:cxn modelId="{4365663F-DEBA-4ECD-A634-7893B7E0012D}" srcId="{FFD4F26B-8A6E-44A5-9655-46445E8A747A}" destId="{9E178DFF-DA47-48CB-9961-8242A804C516}" srcOrd="1" destOrd="0" parTransId="{C834A41F-AE0D-4A97-B352-EA1065AD8C1F}" sibTransId="{50E67AFC-4931-44D7-BF66-F26874051F7C}"/>
    <dgm:cxn modelId="{EBFF7027-FC5D-4D71-86C5-73F7FD80017B}" type="presOf" srcId="{C834A41F-AE0D-4A97-B352-EA1065AD8C1F}" destId="{A8176D7A-DFA3-4DCF-A66E-EA3BC5897BB0}" srcOrd="1" destOrd="0" presId="urn:microsoft.com/office/officeart/2005/8/layout/radial1"/>
    <dgm:cxn modelId="{AE1417B9-B9AB-4B38-8978-445ECC37FFD1}" type="presOf" srcId="{4CC6ABA8-6BB4-435F-8D09-3FD72D4892DD}" destId="{34B030F7-5F3F-47DA-90D8-61A8D1FA9E32}" srcOrd="0" destOrd="0" presId="urn:microsoft.com/office/officeart/2005/8/layout/radial1"/>
    <dgm:cxn modelId="{D80D3408-4864-4887-AFBD-257544616743}" type="presOf" srcId="{C834A41F-AE0D-4A97-B352-EA1065AD8C1F}" destId="{F4CED126-5672-426B-A8B4-70A7A36B2BC2}" srcOrd="0" destOrd="0" presId="urn:microsoft.com/office/officeart/2005/8/layout/radial1"/>
    <dgm:cxn modelId="{71C140D1-54DE-4E68-8712-3C9159CB189C}" type="presOf" srcId="{9E178DFF-DA47-48CB-9961-8242A804C516}" destId="{9131D170-E719-4D68-A4AD-0D6503D69B79}" srcOrd="0" destOrd="0" presId="urn:microsoft.com/office/officeart/2005/8/layout/radial1"/>
    <dgm:cxn modelId="{CF5D3E9B-2658-49C7-A181-60E515DBF71B}" srcId="{FFD4F26B-8A6E-44A5-9655-46445E8A747A}" destId="{EEF0F14E-D2D0-4355-A9D6-0A39318FBA44}" srcOrd="2" destOrd="0" parTransId="{1C2CB31C-A956-4C75-9620-CFC4CEF8B5EE}" sibTransId="{F6284D91-5FFE-464D-9012-EC053A9B4D42}"/>
    <dgm:cxn modelId="{04140DBE-A886-405F-B9AE-025318926B49}" type="presOf" srcId="{53E504B7-D2FC-4E4A-ADBD-C7D013649155}" destId="{D03A57BF-213A-47F4-B52E-936A25825A68}" srcOrd="0" destOrd="0" presId="urn:microsoft.com/office/officeart/2005/8/layout/radial1"/>
    <dgm:cxn modelId="{C909ED16-51DA-4B11-A280-ABDE71EA5ADF}" type="presOf" srcId="{1C2CB31C-A956-4C75-9620-CFC4CEF8B5EE}" destId="{823D5623-9960-4DD2-99D4-771B55A5BE39}" srcOrd="1" destOrd="0" presId="urn:microsoft.com/office/officeart/2005/8/layout/radial1"/>
    <dgm:cxn modelId="{6C4F410C-3C01-429C-84E7-8E72266152B8}" type="presParOf" srcId="{34B030F7-5F3F-47DA-90D8-61A8D1FA9E32}" destId="{388809B2-CAD4-47B3-8C1E-B8FA47B975CE}" srcOrd="0" destOrd="0" presId="urn:microsoft.com/office/officeart/2005/8/layout/radial1"/>
    <dgm:cxn modelId="{7BD2F4D9-643E-4D46-94C6-D98ED7DA434F}" type="presParOf" srcId="{34B030F7-5F3F-47DA-90D8-61A8D1FA9E32}" destId="{D03A57BF-213A-47F4-B52E-936A25825A68}" srcOrd="1" destOrd="0" presId="urn:microsoft.com/office/officeart/2005/8/layout/radial1"/>
    <dgm:cxn modelId="{4774DF83-DAD9-47D8-8EA7-A9E313C39C75}" type="presParOf" srcId="{D03A57BF-213A-47F4-B52E-936A25825A68}" destId="{4EE227E3-B0EA-4784-A081-4011B5A02302}" srcOrd="0" destOrd="0" presId="urn:microsoft.com/office/officeart/2005/8/layout/radial1"/>
    <dgm:cxn modelId="{3CC9575D-7F39-4545-B06B-2B247B1D009F}" type="presParOf" srcId="{34B030F7-5F3F-47DA-90D8-61A8D1FA9E32}" destId="{FCDBA01C-9873-4C11-9A0C-DE24FEC1EDDC}" srcOrd="2" destOrd="0" presId="urn:microsoft.com/office/officeart/2005/8/layout/radial1"/>
    <dgm:cxn modelId="{75CA2553-381D-47ED-9AA3-9E085B3C89FE}" type="presParOf" srcId="{34B030F7-5F3F-47DA-90D8-61A8D1FA9E32}" destId="{F4CED126-5672-426B-A8B4-70A7A36B2BC2}" srcOrd="3" destOrd="0" presId="urn:microsoft.com/office/officeart/2005/8/layout/radial1"/>
    <dgm:cxn modelId="{FF924DAF-FC94-44C0-803F-19929AFDE35B}" type="presParOf" srcId="{F4CED126-5672-426B-A8B4-70A7A36B2BC2}" destId="{A8176D7A-DFA3-4DCF-A66E-EA3BC5897BB0}" srcOrd="0" destOrd="0" presId="urn:microsoft.com/office/officeart/2005/8/layout/radial1"/>
    <dgm:cxn modelId="{40128C8D-A507-4C00-B56D-BD742ED500B5}" type="presParOf" srcId="{34B030F7-5F3F-47DA-90D8-61A8D1FA9E32}" destId="{9131D170-E719-4D68-A4AD-0D6503D69B79}" srcOrd="4" destOrd="0" presId="urn:microsoft.com/office/officeart/2005/8/layout/radial1"/>
    <dgm:cxn modelId="{E1C33B52-AE84-419F-B4B3-26B174174B3D}" type="presParOf" srcId="{34B030F7-5F3F-47DA-90D8-61A8D1FA9E32}" destId="{360B2D53-98AB-45BE-B42A-39D753745F29}" srcOrd="5" destOrd="0" presId="urn:microsoft.com/office/officeart/2005/8/layout/radial1"/>
    <dgm:cxn modelId="{51A10496-B564-4376-8C0D-4A075C812FA0}" type="presParOf" srcId="{360B2D53-98AB-45BE-B42A-39D753745F29}" destId="{823D5623-9960-4DD2-99D4-771B55A5BE39}" srcOrd="0" destOrd="0" presId="urn:microsoft.com/office/officeart/2005/8/layout/radial1"/>
    <dgm:cxn modelId="{AA19249E-E01F-46A0-B5B5-F6776FB0983A}" type="presParOf" srcId="{34B030F7-5F3F-47DA-90D8-61A8D1FA9E32}" destId="{70F1E944-CC57-4FF0-A31C-AF3DC670831F}" srcOrd="6" destOrd="0" presId="urn:microsoft.com/office/officeart/2005/8/layout/radial1"/>
    <dgm:cxn modelId="{B933BEC5-0461-4306-A318-842A75E279D2}" type="presParOf" srcId="{34B030F7-5F3F-47DA-90D8-61A8D1FA9E32}" destId="{63467DB1-A0C8-47DF-9C2A-554F19B07F12}" srcOrd="7" destOrd="0" presId="urn:microsoft.com/office/officeart/2005/8/layout/radial1"/>
    <dgm:cxn modelId="{B5B46477-DA4A-4120-8B89-9839413E804F}" type="presParOf" srcId="{63467DB1-A0C8-47DF-9C2A-554F19B07F12}" destId="{E1CF91A5-3241-44B0-B80E-9608219348F7}" srcOrd="0" destOrd="0" presId="urn:microsoft.com/office/officeart/2005/8/layout/radial1"/>
    <dgm:cxn modelId="{FC37AD8B-7E9C-4090-BE7D-91C306597B6D}" type="presParOf" srcId="{34B030F7-5F3F-47DA-90D8-61A8D1FA9E32}" destId="{770F8621-C5F6-400C-B1B0-BD308B716E6D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9B7DDC-BE1E-4976-AA82-07F3E52D2A3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F31449-ABA8-46A6-BDFD-E43D4445756B}">
      <dgm:prSet phldrT="[Текст]"/>
      <dgm:spPr/>
      <dgm:t>
        <a:bodyPr/>
        <a:lstStyle/>
        <a:p>
          <a:pPr algn="ctr"/>
          <a:r>
            <a:rPr lang="ru-RU" dirty="0" smtClean="0"/>
            <a:t>Учебные профили, </a:t>
          </a:r>
        </a:p>
        <a:p>
          <a:pPr algn="ctr"/>
          <a:r>
            <a:rPr lang="ru-RU" dirty="0" smtClean="0"/>
            <a:t>родительские чаты</a:t>
          </a:r>
          <a:endParaRPr lang="ru-RU" dirty="0"/>
        </a:p>
      </dgm:t>
    </dgm:pt>
    <dgm:pt modelId="{18A94269-A44A-4F0B-971B-C034F899D5A1}" type="parTrans" cxnId="{7C78E9A6-150C-4589-B6FE-C17547C70821}">
      <dgm:prSet/>
      <dgm:spPr/>
      <dgm:t>
        <a:bodyPr/>
        <a:lstStyle/>
        <a:p>
          <a:endParaRPr lang="ru-RU"/>
        </a:p>
      </dgm:t>
    </dgm:pt>
    <dgm:pt modelId="{BA8D3112-0A2F-4847-A932-D44262FD9C91}" type="sibTrans" cxnId="{7C78E9A6-150C-4589-B6FE-C17547C70821}">
      <dgm:prSet/>
      <dgm:spPr/>
      <dgm:t>
        <a:bodyPr/>
        <a:lstStyle/>
        <a:p>
          <a:endParaRPr lang="ru-RU"/>
        </a:p>
      </dgm:t>
    </dgm:pt>
    <dgm:pt modelId="{A7E2DEED-22CC-48B8-83C7-7A1AFAB0761F}">
      <dgm:prSet phldrT="[Текст]"/>
      <dgm:spPr/>
      <dgm:t>
        <a:bodyPr/>
        <a:lstStyle/>
        <a:p>
          <a:r>
            <a:rPr lang="ru-RU" dirty="0" smtClean="0"/>
            <a:t>Электронный журнал, электронный дневник, родительские чаты, чаты учебных классов</a:t>
          </a:r>
          <a:endParaRPr lang="ru-RU" dirty="0"/>
        </a:p>
      </dgm:t>
    </dgm:pt>
    <dgm:pt modelId="{FF7069CB-52A1-485B-85D9-55E9A3676128}" type="parTrans" cxnId="{7662442E-36EA-4B90-872D-D704D4E15B95}">
      <dgm:prSet/>
      <dgm:spPr/>
      <dgm:t>
        <a:bodyPr/>
        <a:lstStyle/>
        <a:p>
          <a:endParaRPr lang="ru-RU"/>
        </a:p>
      </dgm:t>
    </dgm:pt>
    <dgm:pt modelId="{B1979E40-A6AE-456E-9085-AB795B83F34F}" type="sibTrans" cxnId="{7662442E-36EA-4B90-872D-D704D4E15B95}">
      <dgm:prSet/>
      <dgm:spPr/>
      <dgm:t>
        <a:bodyPr/>
        <a:lstStyle/>
        <a:p>
          <a:endParaRPr lang="ru-RU"/>
        </a:p>
      </dgm:t>
    </dgm:pt>
    <dgm:pt modelId="{2986A879-30DB-421D-A1CB-04187BA3174C}">
      <dgm:prSet phldrT="[Текст]"/>
      <dgm:spPr/>
      <dgm:t>
        <a:bodyPr/>
        <a:lstStyle/>
        <a:p>
          <a:r>
            <a:rPr lang="ru-RU" b="0" i="0" dirty="0" smtClean="0"/>
            <a:t>Библиотека уроков в соответствии  с ФООП и КТП</a:t>
          </a:r>
          <a:endParaRPr lang="ru-RU" dirty="0"/>
        </a:p>
      </dgm:t>
    </dgm:pt>
    <dgm:pt modelId="{23EF65AE-1A79-4EC5-A943-177789F54B27}" type="parTrans" cxnId="{55254713-5C56-47E1-8130-8EF4A2C7898C}">
      <dgm:prSet/>
      <dgm:spPr/>
      <dgm:t>
        <a:bodyPr/>
        <a:lstStyle/>
        <a:p>
          <a:endParaRPr lang="ru-RU"/>
        </a:p>
      </dgm:t>
    </dgm:pt>
    <dgm:pt modelId="{797C2919-E6D9-47C0-AB1D-3AFFFA15403A}" type="sibTrans" cxnId="{55254713-5C56-47E1-8130-8EF4A2C7898C}">
      <dgm:prSet/>
      <dgm:spPr/>
      <dgm:t>
        <a:bodyPr/>
        <a:lstStyle/>
        <a:p>
          <a:endParaRPr lang="ru-RU"/>
        </a:p>
      </dgm:t>
    </dgm:pt>
    <dgm:pt modelId="{414B13D1-307F-4A2D-8CC3-D887C779EE2E}" type="pres">
      <dgm:prSet presAssocID="{189B7DDC-BE1E-4976-AA82-07F3E52D2A3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521CD7A-67F4-4D65-AF6F-360CD71BF4E6}" type="pres">
      <dgm:prSet presAssocID="{189B7DDC-BE1E-4976-AA82-07F3E52D2A35}" presName="Name1" presStyleCnt="0"/>
      <dgm:spPr/>
    </dgm:pt>
    <dgm:pt modelId="{24E208D0-B6B3-43F6-92C6-48DA22AD0A59}" type="pres">
      <dgm:prSet presAssocID="{189B7DDC-BE1E-4976-AA82-07F3E52D2A35}" presName="cycle" presStyleCnt="0"/>
      <dgm:spPr/>
    </dgm:pt>
    <dgm:pt modelId="{7A5AB310-5232-479D-BAF6-429A455947D1}" type="pres">
      <dgm:prSet presAssocID="{189B7DDC-BE1E-4976-AA82-07F3E52D2A35}" presName="srcNode" presStyleLbl="node1" presStyleIdx="0" presStyleCnt="3"/>
      <dgm:spPr/>
    </dgm:pt>
    <dgm:pt modelId="{74B75E29-CF30-496A-8933-2C8B45026A21}" type="pres">
      <dgm:prSet presAssocID="{189B7DDC-BE1E-4976-AA82-07F3E52D2A35}" presName="conn" presStyleLbl="parChTrans1D2" presStyleIdx="0" presStyleCnt="1"/>
      <dgm:spPr/>
      <dgm:t>
        <a:bodyPr/>
        <a:lstStyle/>
        <a:p>
          <a:endParaRPr lang="ru-RU"/>
        </a:p>
      </dgm:t>
    </dgm:pt>
    <dgm:pt modelId="{08AE8680-104B-4A37-8A50-C58B01FC582E}" type="pres">
      <dgm:prSet presAssocID="{189B7DDC-BE1E-4976-AA82-07F3E52D2A35}" presName="extraNode" presStyleLbl="node1" presStyleIdx="0" presStyleCnt="3"/>
      <dgm:spPr/>
    </dgm:pt>
    <dgm:pt modelId="{5AE45C41-229E-441A-AF1A-EB67AF62B231}" type="pres">
      <dgm:prSet presAssocID="{189B7DDC-BE1E-4976-AA82-07F3E52D2A35}" presName="dstNode" presStyleLbl="node1" presStyleIdx="0" presStyleCnt="3"/>
      <dgm:spPr/>
    </dgm:pt>
    <dgm:pt modelId="{96F0334C-19D1-48F6-95BA-7963F30A2A1B}" type="pres">
      <dgm:prSet presAssocID="{E7F31449-ABA8-46A6-BDFD-E43D4445756B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B12411-9D03-4FC1-8ADB-7DF12AF3B046}" type="pres">
      <dgm:prSet presAssocID="{E7F31449-ABA8-46A6-BDFD-E43D4445756B}" presName="accent_1" presStyleCnt="0"/>
      <dgm:spPr/>
    </dgm:pt>
    <dgm:pt modelId="{4B7E1B49-9D07-4489-A98D-4ECF19CB79FA}" type="pres">
      <dgm:prSet presAssocID="{E7F31449-ABA8-46A6-BDFD-E43D4445756B}" presName="accentRepeatNode" presStyleLbl="solidFgAcc1" presStyleIdx="0" presStyleCnt="3"/>
      <dgm:spPr/>
    </dgm:pt>
    <dgm:pt modelId="{64B304EF-B904-4FD9-8B14-2B8D10636F28}" type="pres">
      <dgm:prSet presAssocID="{A7E2DEED-22CC-48B8-83C7-7A1AFAB0761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3A1C1-06C2-40D1-A205-5A99849F3AB2}" type="pres">
      <dgm:prSet presAssocID="{A7E2DEED-22CC-48B8-83C7-7A1AFAB0761F}" presName="accent_2" presStyleCnt="0"/>
      <dgm:spPr/>
    </dgm:pt>
    <dgm:pt modelId="{037ABC36-3DD9-4698-8F6D-BC19DB131C55}" type="pres">
      <dgm:prSet presAssocID="{A7E2DEED-22CC-48B8-83C7-7A1AFAB0761F}" presName="accentRepeatNode" presStyleLbl="solidFgAcc1" presStyleIdx="1" presStyleCnt="3"/>
      <dgm:spPr/>
    </dgm:pt>
    <dgm:pt modelId="{B015EEEC-38E1-4524-945A-DAB479EB4F4D}" type="pres">
      <dgm:prSet presAssocID="{2986A879-30DB-421D-A1CB-04187BA3174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2A218-106B-4170-B40E-B01976738AF0}" type="pres">
      <dgm:prSet presAssocID="{2986A879-30DB-421D-A1CB-04187BA3174C}" presName="accent_3" presStyleCnt="0"/>
      <dgm:spPr/>
    </dgm:pt>
    <dgm:pt modelId="{421D6D59-B209-4803-BF23-114879ADC640}" type="pres">
      <dgm:prSet presAssocID="{2986A879-30DB-421D-A1CB-04187BA3174C}" presName="accentRepeatNode" presStyleLbl="solidFgAcc1" presStyleIdx="2" presStyleCnt="3"/>
      <dgm:spPr/>
    </dgm:pt>
  </dgm:ptLst>
  <dgm:cxnLst>
    <dgm:cxn modelId="{7662442E-36EA-4B90-872D-D704D4E15B95}" srcId="{189B7DDC-BE1E-4976-AA82-07F3E52D2A35}" destId="{A7E2DEED-22CC-48B8-83C7-7A1AFAB0761F}" srcOrd="1" destOrd="0" parTransId="{FF7069CB-52A1-485B-85D9-55E9A3676128}" sibTransId="{B1979E40-A6AE-456E-9085-AB795B83F34F}"/>
    <dgm:cxn modelId="{4BECEC59-6A76-492C-A69D-7B975FCF9855}" type="presOf" srcId="{A7E2DEED-22CC-48B8-83C7-7A1AFAB0761F}" destId="{64B304EF-B904-4FD9-8B14-2B8D10636F28}" srcOrd="0" destOrd="0" presId="urn:microsoft.com/office/officeart/2008/layout/VerticalCurvedList"/>
    <dgm:cxn modelId="{7C78E9A6-150C-4589-B6FE-C17547C70821}" srcId="{189B7DDC-BE1E-4976-AA82-07F3E52D2A35}" destId="{E7F31449-ABA8-46A6-BDFD-E43D4445756B}" srcOrd="0" destOrd="0" parTransId="{18A94269-A44A-4F0B-971B-C034F899D5A1}" sibTransId="{BA8D3112-0A2F-4847-A932-D44262FD9C91}"/>
    <dgm:cxn modelId="{CC63A91F-BA8E-4F0B-B174-F448F61DBDC1}" type="presOf" srcId="{189B7DDC-BE1E-4976-AA82-07F3E52D2A35}" destId="{414B13D1-307F-4A2D-8CC3-D887C779EE2E}" srcOrd="0" destOrd="0" presId="urn:microsoft.com/office/officeart/2008/layout/VerticalCurvedList"/>
    <dgm:cxn modelId="{55254713-5C56-47E1-8130-8EF4A2C7898C}" srcId="{189B7DDC-BE1E-4976-AA82-07F3E52D2A35}" destId="{2986A879-30DB-421D-A1CB-04187BA3174C}" srcOrd="2" destOrd="0" parTransId="{23EF65AE-1A79-4EC5-A943-177789F54B27}" sibTransId="{797C2919-E6D9-47C0-AB1D-3AFFFA15403A}"/>
    <dgm:cxn modelId="{36FE9C42-5B72-4C42-B733-1F0B1C0ED036}" type="presOf" srcId="{E7F31449-ABA8-46A6-BDFD-E43D4445756B}" destId="{96F0334C-19D1-48F6-95BA-7963F30A2A1B}" srcOrd="0" destOrd="0" presId="urn:microsoft.com/office/officeart/2008/layout/VerticalCurvedList"/>
    <dgm:cxn modelId="{E9043132-ECEF-44CA-BEEF-32D4302561B1}" type="presOf" srcId="{BA8D3112-0A2F-4847-A932-D44262FD9C91}" destId="{74B75E29-CF30-496A-8933-2C8B45026A21}" srcOrd="0" destOrd="0" presId="urn:microsoft.com/office/officeart/2008/layout/VerticalCurvedList"/>
    <dgm:cxn modelId="{308C01D3-6016-49CD-BBCE-AA3E96B58FA2}" type="presOf" srcId="{2986A879-30DB-421D-A1CB-04187BA3174C}" destId="{B015EEEC-38E1-4524-945A-DAB479EB4F4D}" srcOrd="0" destOrd="0" presId="urn:microsoft.com/office/officeart/2008/layout/VerticalCurvedList"/>
    <dgm:cxn modelId="{F8F9529E-2AD7-4893-B241-08A374D54592}" type="presParOf" srcId="{414B13D1-307F-4A2D-8CC3-D887C779EE2E}" destId="{4521CD7A-67F4-4D65-AF6F-360CD71BF4E6}" srcOrd="0" destOrd="0" presId="urn:microsoft.com/office/officeart/2008/layout/VerticalCurvedList"/>
    <dgm:cxn modelId="{42645EC9-8482-4B6D-9A31-4BFD56A87019}" type="presParOf" srcId="{4521CD7A-67F4-4D65-AF6F-360CD71BF4E6}" destId="{24E208D0-B6B3-43F6-92C6-48DA22AD0A59}" srcOrd="0" destOrd="0" presId="urn:microsoft.com/office/officeart/2008/layout/VerticalCurvedList"/>
    <dgm:cxn modelId="{E9B38B4C-AE42-4C6B-BFF1-4A6AD6768753}" type="presParOf" srcId="{24E208D0-B6B3-43F6-92C6-48DA22AD0A59}" destId="{7A5AB310-5232-479D-BAF6-429A455947D1}" srcOrd="0" destOrd="0" presId="urn:microsoft.com/office/officeart/2008/layout/VerticalCurvedList"/>
    <dgm:cxn modelId="{B98DDD44-4D26-455D-842E-F76FD06BE263}" type="presParOf" srcId="{24E208D0-B6B3-43F6-92C6-48DA22AD0A59}" destId="{74B75E29-CF30-496A-8933-2C8B45026A21}" srcOrd="1" destOrd="0" presId="urn:microsoft.com/office/officeart/2008/layout/VerticalCurvedList"/>
    <dgm:cxn modelId="{8B707158-325E-4DBE-B62A-9235B9565AD3}" type="presParOf" srcId="{24E208D0-B6B3-43F6-92C6-48DA22AD0A59}" destId="{08AE8680-104B-4A37-8A50-C58B01FC582E}" srcOrd="2" destOrd="0" presId="urn:microsoft.com/office/officeart/2008/layout/VerticalCurvedList"/>
    <dgm:cxn modelId="{DBC73AB6-5094-4477-AA10-01BC40DD856C}" type="presParOf" srcId="{24E208D0-B6B3-43F6-92C6-48DA22AD0A59}" destId="{5AE45C41-229E-441A-AF1A-EB67AF62B231}" srcOrd="3" destOrd="0" presId="urn:microsoft.com/office/officeart/2008/layout/VerticalCurvedList"/>
    <dgm:cxn modelId="{59B59362-2087-4C94-B561-BA14F9731AE2}" type="presParOf" srcId="{4521CD7A-67F4-4D65-AF6F-360CD71BF4E6}" destId="{96F0334C-19D1-48F6-95BA-7963F30A2A1B}" srcOrd="1" destOrd="0" presId="urn:microsoft.com/office/officeart/2008/layout/VerticalCurvedList"/>
    <dgm:cxn modelId="{B66782FC-6E50-44B6-A877-567497AC08F0}" type="presParOf" srcId="{4521CD7A-67F4-4D65-AF6F-360CD71BF4E6}" destId="{A7B12411-9D03-4FC1-8ADB-7DF12AF3B046}" srcOrd="2" destOrd="0" presId="urn:microsoft.com/office/officeart/2008/layout/VerticalCurvedList"/>
    <dgm:cxn modelId="{86ED0F92-D233-47D0-B8B6-0113DAA8EF84}" type="presParOf" srcId="{A7B12411-9D03-4FC1-8ADB-7DF12AF3B046}" destId="{4B7E1B49-9D07-4489-A98D-4ECF19CB79FA}" srcOrd="0" destOrd="0" presId="urn:microsoft.com/office/officeart/2008/layout/VerticalCurvedList"/>
    <dgm:cxn modelId="{1C3FF4EF-AE05-4771-9A58-50FACD6778F7}" type="presParOf" srcId="{4521CD7A-67F4-4D65-AF6F-360CD71BF4E6}" destId="{64B304EF-B904-4FD9-8B14-2B8D10636F28}" srcOrd="3" destOrd="0" presId="urn:microsoft.com/office/officeart/2008/layout/VerticalCurvedList"/>
    <dgm:cxn modelId="{42FB1E68-02E2-480E-B2C4-33DC9F0EA5E2}" type="presParOf" srcId="{4521CD7A-67F4-4D65-AF6F-360CD71BF4E6}" destId="{88B3A1C1-06C2-40D1-A205-5A99849F3AB2}" srcOrd="4" destOrd="0" presId="urn:microsoft.com/office/officeart/2008/layout/VerticalCurvedList"/>
    <dgm:cxn modelId="{DCE3D461-329C-4F82-ABF2-1E8D0168E863}" type="presParOf" srcId="{88B3A1C1-06C2-40D1-A205-5A99849F3AB2}" destId="{037ABC36-3DD9-4698-8F6D-BC19DB131C55}" srcOrd="0" destOrd="0" presId="urn:microsoft.com/office/officeart/2008/layout/VerticalCurvedList"/>
    <dgm:cxn modelId="{40A8B89D-1A07-46BC-8C91-9FE607A3C1E2}" type="presParOf" srcId="{4521CD7A-67F4-4D65-AF6F-360CD71BF4E6}" destId="{B015EEEC-38E1-4524-945A-DAB479EB4F4D}" srcOrd="5" destOrd="0" presId="urn:microsoft.com/office/officeart/2008/layout/VerticalCurvedList"/>
    <dgm:cxn modelId="{CC111674-4BAA-4CE9-ADE9-1100DC8A8B91}" type="presParOf" srcId="{4521CD7A-67F4-4D65-AF6F-360CD71BF4E6}" destId="{A2C2A218-106B-4170-B40E-B01976738AF0}" srcOrd="6" destOrd="0" presId="urn:microsoft.com/office/officeart/2008/layout/VerticalCurvedList"/>
    <dgm:cxn modelId="{54C35B9D-0199-4493-8E8D-0A0A28EBAF31}" type="presParOf" srcId="{A2C2A218-106B-4170-B40E-B01976738AF0}" destId="{421D6D59-B209-4803-BF23-114879ADC6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enada.edu.27.ru/?id=539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kenada.edu.27.ru/?id=410" TargetMode="External"/><Relationship Id="rId5" Type="http://schemas.openxmlformats.org/officeDocument/2006/relationships/hyperlink" Target="https://kenada.edu.27.ru/?id=478" TargetMode="External"/><Relationship Id="rId4" Type="http://schemas.openxmlformats.org/officeDocument/2006/relationships/hyperlink" Target="https://kenada.edu.27.ru/?id=60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kenada.edu.27.ru/files/documents/%D0%94%D0%9E%D0%9A%D0%A3%D0%9C%D0%95%D0%9D%D0%A2%D0%AB%202024%20-2025%20%D1%83%D1%87%20%D0%B3%D0%BE%D0%B4/%D0%94%D0%BE%D1%80%D0%BE%D0%B6%D0%BD%D0%B0%D1%8F%20%D0%BA%D0%B0%D1%80%D1%82%D0%B0%20%D0%BF%D0%BE%D0%B4%D0%B3%D0%BE%D1%82%D0%BE%D0%B2%D0%BA%D0%B0%20%D0%BA%20%D0%93%D0%98%D0%90_2024-2025%20%D0%9A%D0%B5%D0%BD%D0%B0%D0%B4%D0%B0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hyperlink" Target="https://kenada.edu.27.ru/?id=54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kenada.edu.27.ru/files/documents/1508_tsiklogramma_vnutrishkolnogo_kontrolya_v_mbou_sosh_s_kenada.pdf" TargetMode="External"/><Relationship Id="rId7" Type="http://schemas.openxmlformats.org/officeDocument/2006/relationships/hyperlink" Target="https://kenada.edu.27.ru/files/documents/333_pologenie_o_vnutrishkolnom_kontrole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hyperlink" Target="https://kenada.edu.27.ru/files/documents/2127_pologenie_o_vsoko_kenada.pdf" TargetMode="Externa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kenada.edu.27.ru/files/documents/%D0%94%D0%9E%D0%9A%D0%A3%D0%9C%D0%95%D0%9D%D0%A2%D0%AB%202024%20-2025%20%D1%83%D1%87%20%D0%B3%D0%BE%D0%B4/%D0%A0%D0%B0%D0%B1%D0%BE%D1%87%D0%B0%D1%8F%20%D0%BF%D1%80%D0%BE%D0%B3%D1%80%D0%B0%D0%BC%D0%BC%D0%B0%20%D0%B2%D0%BE%D1%81%D0%BF%D0%B8%D1%82%D0%B0%D0%BD%D0%B8%D1%8F%20%D0%BE%D0%B1%D1%83%D1%87%D0%B0%D1%8E%D1%89%D0%B8%D1%85%D1%81%D1%8F%20%D0%BD%D0%B0%20%D1%83%D1%80%D0%BE%D0%B2%D0%BD%D0%B5%20%D1%81%D1%80%D0%B5%D0%B4%D0%BD%D0%B5%D0%B3%D0%BE%20%D0%BE%D0%B1%D1%89%D0%B5%D0%B3%D0%BE%20%D0%BE%D0%B1%D1%80%D0%B0%D0%B7%D0%BE%D0%B2%D0%B0%D0%BD%D0%B8%D1%8F.pdf" TargetMode="External"/><Relationship Id="rId3" Type="http://schemas.openxmlformats.org/officeDocument/2006/relationships/image" Target="../media/image73.jpeg"/><Relationship Id="rId7" Type="http://schemas.openxmlformats.org/officeDocument/2006/relationships/hyperlink" Target="https://kenada.edu.27.ru/files/documents/%D0%94%D0%9E%D0%9A%D0%A3%D0%9C%D0%95%D0%9D%D0%A2%D0%AB%202024%20-2025%20%D1%83%D1%87%20%D0%B3%D0%BE%D0%B4/%D0%A0%D0%B0%D0%B1%D0%BE%D1%87%D0%B0%D1%8F%20%D0%BF%D1%80%D0%BE%D0%B3%D1%80%D0%B0%D0%BC%D0%BC%D0%B0%20%D0%B2%D0%BE%D1%81%D0%BF%D0%B8%D1%82%D0%B0%D0%BD%D0%B8%D1%8F%20%D0%BE%D0%B1%D1%83%D1%87%D0%B0%D1%8E%D1%89%D0%B8%D1%85%D1%81%D1%8F%20%D0%BD%D0%B0%20%D1%83%D1%80%D0%BE%D0%B2%D0%BD%D0%B5%20%D0%BE%D1%81%D0%BD%D0%BE%D0%B2%D0%BD%D0%BE%D0%B3%D0%BE%20%D0%BE%D0%B1%D1%89%D0%B5%D0%B3%D0%BE%20%D0%BE%D0%B1%D1%80%D0%B0%D0%B7%D0%BE%D0%B2%D0%B0%D0%BD%D0%B8%D1%8F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kenada.edu.27.ru/files/documents/%D0%94%D0%9E%D0%9A%D0%A3%D0%9C%D0%95%D0%9D%D0%A2%D0%AB%202024%20-2025%20%D1%83%D1%87%20%D0%B3%D0%BE%D0%B4/%D0%A0%D0%B0%D0%B1%D0%BE%D1%87%D0%B0%D1%8F%20%D0%BF%D1%80%D0%BE%D0%B3%D1%80%D0%B0%D0%BC%D0%BC%D0%B0%20%D0%B2%D0%BE%D1%81%D0%BF%D0%B8%D1%82%D0%B0%D0%BD%D0%B8%D1%8F%20%D0%BE%D0%B1%D1%83%D1%87%D0%B0%D1%8E%D1%89%D0%B8%D1%85%D1%81%D1%8F%20%D0%BD%D0%B0%20%D1%83%D1%80%D0%BE%D0%B2%D0%BD%D0%B5%20%D0%BD%D0%B0%D1%87%D0%B0%D0%BB%D1%8C%D0%BD%D0%BE%D0%B3%D0%BE%20%D0%BE%D0%B1%D1%89%D0%B5%D0%B3%D0%BE%20%D0%BE%D0%B1%D1%80%D0%B0%D0%B7%D0%BE%D0%B2%D0%B0%D0%BD%D0%B8%D1%8F.pdf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76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11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microsoft.com/office/2007/relationships/diagramDrawing" Target="../diagrams/drawing1.xml"/><Relationship Id="rId4" Type="http://schemas.openxmlformats.org/officeDocument/2006/relationships/image" Target="../media/image77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kenada.edu.27.ru/files/documents/%D0%94%D0%9E%D0%9A%D0%A3%D0%9C%D0%95%D0%9D%D0%A2%D0%AB%202024%20-2025%20%D1%83%D1%87%20%D0%B3%D0%BE%D0%B4/%D0%9F%D1%80%D0%BE%D0%B3%D1%80%D0%B0%D0%BC%D0%BC%D0%B0%20%D1%80%D0%B0%D0%B1%D0%BE%D1%82%D1%8B%20%D0%BD%D0%B0%D0%B4%20%D0%B5%D0%B4%D0%B8%D0%BD%D0%BE%D0%B9%20%D0%BC%D0%B5%D1%82%D0%BE%D0%B4%D0%B8%D1%87%D0%B5%D1%81%D0%BA%D0%BE%D0%B9%20%D1%82%D0%B5%D0%BC%D0%BE%D0%B9%20(1)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kenada.edu.27.ru/?id=529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kenada.edu.27.ru/files/documents/%D0%94%D0%9E%D0%9A%D0%A3%D0%9C%D0%95%D0%9D%D0%A2%D0%AB%202024%20-2025%20%D1%83%D1%87%20%D0%B3%D0%BE%D0%B4/%D0%A1%D0%BF%D0%B8%D1%81%D0%BE%D0%BA%20%D0%BF%D0%B5%D0%B4%D0%B0%D0%B3%D0%BE%D0%B3%D0%B8%D1%87%D0%B5%D1%81%D0%BA%D0%B8%D1%85%20%D1%80%D0%B0%D0%B1%D0%BE%D1%82%D0%BD%D0%B8%D0%BA%D0%BE%D0%B2%20%D0%9C%D0%91%D0%9E%D0%A3%20%D0%A1%D0%9E%D0%A8%20%D1%81.%20%D0%9A%D0%B5%D0%BD%D0%B0%D0%B4%D0%B0%20%D0%92%D0%B0%D0%BD%D0%B8%D0%BD%D1%81%D0%BA%D0%BE%D0%B3%D0%BE%20%D0%BC%D1%83%D0%BD%D0%B8%D1%86%D0%B8%D0%BF%D0%B0%D0%BB%D1%8C%D0%BD%D0%BE%D0%B3%D0%BE%20%D1%80%D0%B0%D0%B9%D0%BE%D0%BD%D0%B0%20%D0%A5%D0%B0%D0%B1%D0%B0%D1%80%D0%BE%D0%B2%D1%81%D0%BA%D0%BE%D0%B3%D0%BE%20%D0%BA%D1%80%D0%B0%D1%8F%20%D0%BD%D0%B0%2001%20%D1%81%D0%B5%D0%BD%D1%82%D1%8F%D0%B1%D1%80%D1%8F%202024%20%D0%B3%D0%BE%D0%B4%D0%B0.xlsx" TargetMode="External"/><Relationship Id="rId7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obraz_vanino/1855" TargetMode="External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hyperlink" Target="https://kenada.edu.27.ru/?id=609" TargetMode="Externa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enada.edu.27.ru/?id=24" TargetMode="External"/><Relationship Id="rId7" Type="http://schemas.openxmlformats.org/officeDocument/2006/relationships/hyperlink" Target="https://kenada.edu.27.ru/files/documents/%D0%94%D0%9E%D0%9A%D0%A3%D0%9C%D0%95%D0%9D%D0%A2%D0%AB%202024%20-2025%20%D1%83%D1%87%20%D0%B3%D0%BE%D0%B4/%D0%BF%D0%BB%D0%B0%D0%BD%20%D0%BC%D0%B5%D1%82%D0%BE%D0%B4%D0%B8%D1%87%D0%B5%D1%81%D0%BA%D0%BE%D0%B9%20%D1%80%D0%B0%D0%B1%D0%BE%D1%82%D1%8B%20%D0%9C%D0%91%D0%9E%D0%A3%20%D0%A1%D0%9E%D1%88%20%D1%81.%20%D0%9A%D0%B5%D0%BD%D0%B0%D0%B4%D0%B0%20%D0%BD%D0%B0%202024-2025%20%D1%83%D1%87%D0%B5%D0%B1%D0%BD%D1%8B%D0%B9%20%D0%B3%D0%BE%D0%B4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kenada.edu.27.ru/files/documents/%D0%94%D0%9E%D0%9A%D0%A3%D0%9C%D0%95%D0%9D%D0%A2%D0%AB%202024%20-2025%20%D1%83%D1%87%20%D0%B3%D0%BE%D0%B4/%D0%9F%D0%BE%D0%BB%D0%BE%D0%B6%D0%B5%D0%BD%D0%B8%D0%B5%20%D0%BE%20%D0%BC%D0%B5%D1%82%D0%BE%D0%B4%D0%B8%D1%87%D0%B5%D1%81%D0%BA%D0%BE%D0%BC%20%D0%BE%D0%B1%D1%8A%D0%B5%D0%B4%D0%B8%D0%BD%D0%B5%D0%BD%D0%B8%D0%B8%20%D0%9C%D0%91%D0%9E%D0%A3%20%D0%A1%D0%9E%D0%A8%20%D1%81.%20%D0%9A%D0%B5%D0%BD%D0%B0%D0%B4%D0%B0.pdf" TargetMode="External"/><Relationship Id="rId5" Type="http://schemas.openxmlformats.org/officeDocument/2006/relationships/hyperlink" Target="https://kenada.edu.27.ru/files/documents/%D0%94%D0%9E%D0%9A%D0%A3%D0%9C%D0%95%D0%9D%D0%A2%D0%AB%202024%20-2025%20%D1%83%D1%87%20%D0%B3%D0%BE%D0%B4/%D0%9F%D0%BE%D0%BB%D0%BE%D0%B6%D0%B5%D0%BD%D0%B8%D0%B5%20%D0%BE%20%D0%9C%D0%B5%D1%82%D0%BE%D0%B4%D0%B8%D1%87%D0%B5%D1%81%D0%BA%D0%BE%D0%BC%20%D1%81%D0%BE%D0%B2%D0%B5%D1%82%D0%B5%20%D0%9C%D0%91%D0%9E%D0%A3%20%D0%A1%D0%9E%D0%A8%20%D1%81.%20%D0%9A%D0%B5%D0%BD%D0%B0%D0%B4%D0%B0.pdf" TargetMode="External"/><Relationship Id="rId4" Type="http://schemas.openxmlformats.org/officeDocument/2006/relationships/hyperlink" Target="https://kenada.edu.27.ru/files/documents/%D0%94%D0%9E%D0%9A%D0%A3%D0%9C%D0%95%D0%9D%D0%A2%D0%AB%202024%20-2025%20%D1%83%D1%87%20%D0%B3%D0%BE%D0%B4/%D0%9F%D0%BE%D0%BB%D0%BE%D0%B6%D0%B5%D0%BD%D0%B8%D0%B5%20%D0%BE%20%D0%BC%D0%B5%D1%82%D0%BE%D0%B4%D0%B8%D1%87%D0%B5%D1%81%D0%BA%D0%BE%D0%B9%20%D1%80%D0%B0%D0%B1%D0%BE%D1%82%D0%B5%20%D0%9C%D0%91%D0%9E%D0%A3%20%D0%A1%D0%9E%D0%A8%20%D1%81.%20%D0%9A%D0%B5%D0%BD%D0%B0%D0%B4%D0%B0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kenada.edu.27.ru/?id=5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hyperlink" Target="https://kenada.edu.27.ru/?id=29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764704"/>
            <a:ext cx="7776864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БЮДЖЕТНОЕ ОБЩЕОБРАЗОВАТЕЛЬНОЕ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УЧРЕЖДЕНИЕ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СРЕДНЯЯ ОБЩЕОБРАЗОВАТЕЛЬНАЯ ШКОЛА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КЕНАДСКОГО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СЕЛЬСКОГО ПОСЕЛЕНИЯ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ВАНИНСКОГО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МУНИЦИПАЛЬНОГО РАЙОНА ХАБАРОВСКОГО КРАЯ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24826" y="2060848"/>
            <a:ext cx="7776864" cy="1143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Методическая работа в МБОУ СОШ с. Кенада </a:t>
            </a:r>
          </a:p>
          <a:p>
            <a:pPr>
              <a:lnSpc>
                <a:spcPct val="150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Ванинского муниципального района Хабаровского края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1004392" y="4869160"/>
            <a:ext cx="77768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2025 г.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3416" r="6545" b="7800"/>
          <a:stretch/>
        </p:blipFill>
        <p:spPr bwMode="auto">
          <a:xfrm>
            <a:off x="895351" y="3574446"/>
            <a:ext cx="2812553" cy="186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27"/>
          <a:stretch/>
        </p:blipFill>
        <p:spPr bwMode="auto">
          <a:xfrm>
            <a:off x="5584077" y="3687157"/>
            <a:ext cx="3135269" cy="1779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8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58" y="-243408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Организационно-методическое сопровождение профориентационной работы с учащимися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578698"/>
            <a:ext cx="74168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Профориентационная деятельность </a:t>
            </a:r>
            <a:r>
              <a:rPr lang="ru-RU" dirty="0"/>
              <a:t>в </a:t>
            </a:r>
            <a:r>
              <a:rPr lang="ru-RU" dirty="0" smtClean="0"/>
              <a:t>МБОУ СОШ </a:t>
            </a:r>
            <a:r>
              <a:rPr lang="ru-RU" dirty="0" err="1" smtClean="0"/>
              <a:t>с.Кенада</a:t>
            </a:r>
            <a:r>
              <a:rPr lang="ru-RU" dirty="0" smtClean="0"/>
              <a:t> реализуется с  </a:t>
            </a:r>
            <a:r>
              <a:rPr lang="ru-RU" dirty="0"/>
              <a:t>1 по 5 класс </a:t>
            </a:r>
            <a:r>
              <a:rPr lang="ru-RU" dirty="0" smtClean="0"/>
              <a:t>в рамках  </a:t>
            </a:r>
            <a:r>
              <a:rPr lang="ru-RU" dirty="0"/>
              <a:t>внеурочной деятельности по программе «Мир профессий»</a:t>
            </a:r>
            <a:r>
              <a:rPr lang="ru-RU" dirty="0" smtClean="0"/>
              <a:t> </a:t>
            </a:r>
            <a:r>
              <a:rPr lang="ru-RU" dirty="0"/>
              <a:t>, </a:t>
            </a:r>
            <a:r>
              <a:rPr lang="ru-RU" dirty="0" smtClean="0"/>
              <a:t>для </a:t>
            </a:r>
            <a:r>
              <a:rPr lang="ru-RU" dirty="0"/>
              <a:t>учащихся 6–11-х классов    </a:t>
            </a:r>
            <a:r>
              <a:rPr lang="ru-RU" dirty="0" smtClean="0"/>
              <a:t> используется ресурс проекта </a:t>
            </a:r>
            <a:r>
              <a:rPr lang="ru-RU" dirty="0"/>
              <a:t>ранней профориентации </a:t>
            </a:r>
            <a:r>
              <a:rPr lang="ru-RU" dirty="0" smtClean="0"/>
              <a:t>«</a:t>
            </a:r>
            <a:r>
              <a:rPr lang="ru-RU" dirty="0"/>
              <a:t>Билет в будущее</a:t>
            </a:r>
            <a:r>
              <a:rPr lang="ru-RU" dirty="0" smtClean="0"/>
              <a:t>» по направлениям:</a:t>
            </a:r>
          </a:p>
          <a:p>
            <a:pPr algn="just"/>
            <a:endParaRPr lang="ru-RU" dirty="0" smtClean="0"/>
          </a:p>
          <a:p>
            <a:pPr marL="285750" indent="-285750" algn="just">
              <a:buFontTx/>
              <a:buChar char="-"/>
            </a:pPr>
            <a:r>
              <a:rPr lang="ru-RU" dirty="0" smtClean="0"/>
              <a:t>урочная деятельность;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внеурочная деятельность;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работа с родителями.</a:t>
            </a:r>
          </a:p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45811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Урок информатики в 9 классе с использованием материалов проекта «Билет в будущее»  по теме «Россия </a:t>
            </a:r>
            <a:r>
              <a:rPr lang="ru-RU" dirty="0"/>
              <a:t>умная: программирование и </a:t>
            </a:r>
            <a:r>
              <a:rPr lang="ru-RU" dirty="0" smtClean="0"/>
              <a:t>телекоммуникации»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56992"/>
            <a:ext cx="2857831" cy="21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4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" y="1"/>
            <a:ext cx="9113313" cy="6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5159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Организационно-методическое сопровождение профориентационной работы с учащимися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8497" y="4293096"/>
            <a:ext cx="3482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Курсовая подготовка  </a:t>
            </a:r>
          </a:p>
          <a:p>
            <a:pPr algn="ctr"/>
            <a:r>
              <a:rPr lang="ru-RU" dirty="0" smtClean="0"/>
              <a:t>педагога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0424"/>
            <a:ext cx="4115483" cy="28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278651" cy="464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36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" y="1"/>
            <a:ext cx="9113313" cy="6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5159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Организационно-методическое сопровождение профориентационной работы с учащимися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0737"/>
            <a:ext cx="3260821" cy="443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78463"/>
            <a:ext cx="3168353" cy="449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85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" y="1"/>
            <a:ext cx="9113313" cy="6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5159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Организационно-методическое сопровождение профориентационной работы с учащимися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84" y="3018421"/>
            <a:ext cx="1945152" cy="278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72" y="1340110"/>
            <a:ext cx="1564096" cy="220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18421"/>
            <a:ext cx="2047288" cy="282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18422"/>
            <a:ext cx="2023891" cy="282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256" y="1286415"/>
            <a:ext cx="1633525" cy="231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26398"/>
            <a:ext cx="1653202" cy="234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26398"/>
            <a:ext cx="1649470" cy="234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1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" y="1"/>
            <a:ext cx="9113313" cy="6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5159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Организационно-методическое сопровождение профориентационной работы с учащимися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2" t="50053"/>
          <a:stretch/>
        </p:blipFill>
        <p:spPr bwMode="auto">
          <a:xfrm>
            <a:off x="3743457" y="1320252"/>
            <a:ext cx="2260671" cy="225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99592" y="3571880"/>
            <a:ext cx="2674185" cy="259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632" y="1320252"/>
            <a:ext cx="1672605" cy="223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88" y="4221088"/>
            <a:ext cx="2221123" cy="166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298764"/>
            <a:ext cx="2818201" cy="22731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Организация профориентационной экскурсии на горнодобывающее предприятие п .Горный Солнечного района Хабаровского края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43456" y="3734212"/>
            <a:ext cx="2393232" cy="21527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Организация профориентационной экскурсий на отделение почтовой связи </a:t>
            </a:r>
            <a:r>
              <a:rPr lang="ru-RU" dirty="0" err="1" smtClean="0">
                <a:solidFill>
                  <a:schemeClr val="tx1"/>
                </a:solidFill>
              </a:rPr>
              <a:t>с.Кенада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0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" y="1"/>
            <a:ext cx="9113313" cy="6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5159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Организационно-методическое сопровождение профориентационной работы с учащимися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5589240"/>
            <a:ext cx="6480720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Родительское собрание «Россия — мои горизонты»</a:t>
            </a:r>
          </a:p>
          <a:p>
            <a:pPr algn="ctr"/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09" y="1403446"/>
            <a:ext cx="5120117" cy="38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76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Методическое сопровождение неуспешных в учебной деятельности обучающихся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5485" y="1062933"/>
            <a:ext cx="3560743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2175" y="5373216"/>
            <a:ext cx="4896545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Курсовая подготовка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106" y="1730834"/>
            <a:ext cx="2940625" cy="315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84168" y="5378876"/>
            <a:ext cx="2664297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Наставничество 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4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Методическое обеспечение эффективной подготовки обучающихся в ГИА, мониторингу функциональной грамотности, ВПР 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21085" y="4155907"/>
            <a:ext cx="3610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908017"/>
              </p:ext>
            </p:extLst>
          </p:nvPr>
        </p:nvGraphicFramePr>
        <p:xfrm>
          <a:off x="821086" y="1916832"/>
          <a:ext cx="749533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7665"/>
                <a:gridCol w="374766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Функциональная грамотность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3"/>
                        </a:rPr>
                        <a:t>https://kenada.edu.27.ru/?id=539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  <a:tr h="645264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Финансовая грамотность</a:t>
                      </a:r>
                    </a:p>
                    <a:p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4"/>
                        </a:rPr>
                        <a:t>https://kenada.edu.27.ru/?id=601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Центр образования «Точка роста»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5"/>
                        </a:rPr>
                        <a:t>https://kenada.edu.27.ru/?id=478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Методическое обеспечение эффективной подготовки обучающихся ВПР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hlinkClick r:id="rId6"/>
                        </a:rPr>
                        <a:t>https://kenada.edu.27.ru/?id=410</a:t>
                      </a:r>
                      <a:r>
                        <a:rPr lang="ru-RU" dirty="0" smtClean="0"/>
                        <a:t>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4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Методическое обеспечение эффективной подготовки обучающихся в ГИА, мониторингу функциональной грамотности, ВПР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752600"/>
            <a:ext cx="69469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9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Методическое обеспечение эффективной подготовки обучающихся в ГИА, мониторингу функциональной грамотности, ВПР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13037"/>
            <a:ext cx="7570890" cy="306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05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4" y="620688"/>
            <a:ext cx="7865374" cy="5459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0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Методическое обеспечение эффективной подготовки обучающихся в ГИА, мониторингу функциональной грамотности, ВПР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4517340" cy="310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966267" y="48691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Подготовка руководителя  и работников ППЭ к проведению ГИА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02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Методическое обеспечение эффективной подготовки обучающихся в ГИА, мониторингу функциональной грамотности, ВПР 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966267" y="48691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8" y="1916832"/>
            <a:ext cx="4680520" cy="340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7438" y="2880827"/>
            <a:ext cx="3251027" cy="1475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Calibri"/>
                <a:cs typeface="Times New Roman"/>
              </a:rPr>
              <a:t>ПЛАН МЕРОПРИЯТИЙ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(«дорожная карта») 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подготовки к проведению государственной итоговой аттестации по образовательным программам основного общего и среднего общего образования в МБОУ СОШ с. Кенада </a:t>
            </a: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2024/2025 учебном году</a:t>
            </a:r>
            <a:endParaRPr lang="ru-RU" sz="1200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6918" y="544066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>
                <a:latin typeface="Times New Roman"/>
                <a:hlinkClick r:id="rId4"/>
              </a:rPr>
              <a:t>Дорожная карта подготовки МБОУ СОШ с. Кенада  к ГИА_2024-2025 учебном году.pdf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92069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764704"/>
            <a:ext cx="5472608" cy="11430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Банк нормативных актов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 формированию функциональной грамотности учащихся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Химия\AppData\Local\Packages\Microsoft.Windows.Photos_8wekyb3d8bbwe\TempState\ShareServiceTempFolder\2025-05-30_13-40-18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8"/>
          <a:stretch/>
        </p:blipFill>
        <p:spPr bwMode="auto">
          <a:xfrm>
            <a:off x="867374" y="1988840"/>
            <a:ext cx="4433739" cy="363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8480" y="5692606"/>
            <a:ext cx="344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https://kenada.edu.27.ru/?</a:t>
            </a:r>
            <a:r>
              <a:rPr lang="en-US" dirty="0" smtClean="0">
                <a:hlinkClick r:id="rId4"/>
              </a:rPr>
              <a:t>id=540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24944"/>
            <a:ext cx="3312368" cy="2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36096" y="2235204"/>
            <a:ext cx="3296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ea typeface="+mj-ea"/>
                <a:cs typeface="Times New Roman" pitchFamily="18" charset="0"/>
              </a:rPr>
              <a:t>Повышение квалификации педагогов </a:t>
            </a:r>
          </a:p>
          <a:p>
            <a:pPr algn="ctr"/>
            <a:r>
              <a:rPr lang="ru-RU" sz="1400" dirty="0">
                <a:latin typeface="Times New Roman" pitchFamily="18" charset="0"/>
                <a:ea typeface="+mj-ea"/>
                <a:cs typeface="Times New Roman" pitchFamily="18" charset="0"/>
              </a:rPr>
              <a:t>по теме «Функциональная грамотность»</a:t>
            </a:r>
          </a:p>
        </p:txBody>
      </p:sp>
    </p:spTree>
    <p:extLst>
      <p:ext uri="{BB962C8B-B14F-4D97-AF65-F5344CB8AC3E}">
        <p14:creationId xmlns:p14="http://schemas.microsoft.com/office/powerpoint/2010/main" val="191792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Методическое обеспечение эффективной подготовки обучающихся в ГИА, мониторингу функциональной грамотности, ВПР 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87052"/>
            <a:ext cx="2808312" cy="157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479" y="3375428"/>
            <a:ext cx="3415349" cy="256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3375428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092" r="-3318"/>
          <a:stretch/>
        </p:blipFill>
        <p:spPr bwMode="auto">
          <a:xfrm>
            <a:off x="5551502" y="1700808"/>
            <a:ext cx="2511302" cy="145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2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Методическое обеспечение повышения образовательных результатов обучающихся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1819" y="5710773"/>
            <a:ext cx="74763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/>
                <a:hlinkClick r:id="rId3"/>
              </a:rPr>
              <a:t>Циклограмма </a:t>
            </a:r>
            <a:r>
              <a:rPr lang="ru-RU" sz="1600" dirty="0" err="1">
                <a:latin typeface="Times New Roman"/>
                <a:hlinkClick r:id="rId3"/>
              </a:rPr>
              <a:t>внутришкольного</a:t>
            </a:r>
            <a:r>
              <a:rPr lang="ru-RU" sz="1600" dirty="0">
                <a:latin typeface="Times New Roman"/>
                <a:hlinkClick r:id="rId3"/>
              </a:rPr>
              <a:t> контроля в МБОУ СОШ с. Кенада</a:t>
            </a:r>
            <a:endParaRPr lang="ru-RU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3166492" cy="327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5363" y="4995631"/>
            <a:ext cx="231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Times New Roman"/>
                <a:hlinkClick r:id="rId5"/>
              </a:rPr>
              <a:t>Положение о ВСОКО </a:t>
            </a:r>
            <a:endParaRPr lang="ru-RU" sz="1600" dirty="0" smtClean="0">
              <a:latin typeface="Times New Roman"/>
              <a:hlinkClick r:id="rId5"/>
            </a:endParaRPr>
          </a:p>
          <a:p>
            <a:pPr algn="ctr"/>
            <a:r>
              <a:rPr lang="ru-RU" sz="1600" dirty="0" smtClean="0">
                <a:latin typeface="Times New Roman"/>
                <a:hlinkClick r:id="rId5"/>
              </a:rPr>
              <a:t>в</a:t>
            </a:r>
            <a:r>
              <a:rPr lang="ru-RU" sz="1600" dirty="0">
                <a:latin typeface="Times New Roman"/>
                <a:hlinkClick r:id="rId5"/>
              </a:rPr>
              <a:t> МБОУ СОШ с. Кенада</a:t>
            </a:r>
            <a:endParaRPr lang="ru-RU" sz="1600" dirty="0">
              <a:latin typeface="Times New Roman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556791"/>
            <a:ext cx="3529665" cy="327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5012417"/>
            <a:ext cx="4031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/>
                <a:hlinkClick r:id="rId7"/>
              </a:rPr>
              <a:t>Положение о </a:t>
            </a:r>
            <a:r>
              <a:rPr lang="ru-RU" sz="1600" dirty="0" err="1">
                <a:latin typeface="Times New Roman"/>
                <a:hlinkClick r:id="rId7"/>
              </a:rPr>
              <a:t>внутришкольном</a:t>
            </a:r>
            <a:r>
              <a:rPr lang="ru-RU" sz="1600" dirty="0">
                <a:latin typeface="Times New Roman"/>
                <a:hlinkClick r:id="rId7"/>
              </a:rPr>
              <a:t> контроле МБОУ СОШ </a:t>
            </a:r>
            <a:r>
              <a:rPr lang="ru-RU" sz="1600" dirty="0" err="1">
                <a:latin typeface="Times New Roman"/>
                <a:hlinkClick r:id="rId7"/>
              </a:rPr>
              <a:t>с.Кенада</a:t>
            </a:r>
            <a:endParaRPr lang="ru-RU" sz="16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64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Разработка и сопровождение индивидуального образовательного маршрута педагогов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322019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ятиугольник 1"/>
          <p:cNvSpPr/>
          <p:nvPr/>
        </p:nvSpPr>
        <p:spPr>
          <a:xfrm flipH="1">
            <a:off x="4283968" y="2204864"/>
            <a:ext cx="4032448" cy="1872208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Положение 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индивидуальных образовательных маршрутах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определяет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цели, задачи, структуру и содержание, регламент реализации индивидуальных образовательных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маршрутов педагогов МБОУ СОШ </a:t>
            </a:r>
            <a:r>
              <a:rPr lang="ru-RU" sz="1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с.Кенада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4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Система работы с молодыми педагогами</a:t>
            </a:r>
          </a:p>
        </p:txBody>
      </p:sp>
      <p:pic>
        <p:nvPicPr>
          <p:cNvPr id="6147" name="Picture 3" descr="C:\Users\Химия\Downloads\2025-05-29_16-30-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450532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2780928"/>
            <a:ext cx="29523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ea typeface="+mj-ea"/>
                <a:cs typeface="Times New Roman" pitchFamily="18" charset="0"/>
              </a:rPr>
              <a:t>Программа наставничества  «Учитель-учитель» призвана помочь становлению молодого педагога и закреплению его в образовательной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36364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836712"/>
            <a:ext cx="843528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Организационно-методическое сопровождение воспитательной деятельности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профессиональных компетенций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классных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руководителей</a:t>
            </a:r>
          </a:p>
        </p:txBody>
      </p:sp>
      <p:pic>
        <p:nvPicPr>
          <p:cNvPr id="1030" name="Picture 6" descr="C:\Users\Химия\Desktop\Смотр методической работы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t="29524" r="24644" b="23095"/>
          <a:stretch/>
        </p:blipFill>
        <p:spPr bwMode="auto">
          <a:xfrm>
            <a:off x="3347864" y="1997200"/>
            <a:ext cx="5335723" cy="281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24677" y="5013176"/>
            <a:ext cx="62024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114300" algn="ctr">
              <a:spcAft>
                <a:spcPts val="0"/>
              </a:spcAft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ПРОГРАММА  </a:t>
            </a: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РАБОТЫ </a:t>
            </a:r>
          </a:p>
          <a:p>
            <a:pPr marL="342900" indent="-114300" algn="ctr">
              <a:spcAft>
                <a:spcPts val="0"/>
              </a:spcAft>
            </a:pP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ПО </a:t>
            </a: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ОРГАНИЗАЦИОННО-МЕТОДИЧЕСКОМУ ОБЕСПЕЧЕНИЮ ДЕЯТЕЛЬНОСТИ </a:t>
            </a: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КЛАССНЫХ </a:t>
            </a: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РУКОВОДИТЕЛЕЙ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" y="1997200"/>
            <a:ext cx="2075454" cy="28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4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76672"/>
            <a:ext cx="843528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Организационно-методическое сопровождение воспитательной деятельности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профессиональных компетенций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классных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руководителей</a:t>
            </a:r>
          </a:p>
        </p:txBody>
      </p:sp>
      <p:pic>
        <p:nvPicPr>
          <p:cNvPr id="13315" name="Picture 3" descr="C:\Users\Химия\Downloads\КОНОПЛЁ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11859"/>
            <a:ext cx="2592288" cy="366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28" y="1808411"/>
            <a:ext cx="1830343" cy="129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26"/>
          <a:stretch/>
        </p:blipFill>
        <p:spPr bwMode="auto">
          <a:xfrm>
            <a:off x="6091112" y="1988841"/>
            <a:ext cx="199783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3336317"/>
            <a:ext cx="511256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Рабочая программа воспитания </a:t>
            </a:r>
            <a:br>
              <a:rPr lang="ru-RU" sz="1400" dirty="0"/>
            </a:br>
            <a:r>
              <a:rPr lang="ru-RU" sz="1400" dirty="0" smtClean="0"/>
              <a:t>МБОУ СОШ с. Кенада это </a:t>
            </a:r>
            <a:r>
              <a:rPr lang="ru-RU" sz="1400" dirty="0"/>
              <a:t>документ, который регламентирует воспитательную работу в </a:t>
            </a:r>
            <a:r>
              <a:rPr lang="ru-RU" sz="1400" dirty="0" smtClean="0"/>
              <a:t>школе.  </a:t>
            </a:r>
            <a:r>
              <a:rPr lang="ru-RU" sz="1400" dirty="0"/>
              <a:t>Он имеет методический характер и представляет собой план, перечень, структуру и описание алгоритма предстоящих воспитательных </a:t>
            </a:r>
            <a:r>
              <a:rPr lang="ru-RU" sz="1400" dirty="0" smtClean="0"/>
              <a:t>действий.</a:t>
            </a:r>
          </a:p>
          <a:p>
            <a:r>
              <a:rPr lang="ru-RU" sz="1400" dirty="0">
                <a:hlinkClick r:id="rId6"/>
              </a:rPr>
              <a:t>Рабочая программа воспитания обучающихся на уровне начального общего </a:t>
            </a:r>
            <a:r>
              <a:rPr lang="ru-RU" sz="1400" dirty="0" smtClean="0">
                <a:hlinkClick r:id="rId6"/>
              </a:rPr>
              <a:t>образования.pdf</a:t>
            </a:r>
            <a:endParaRPr lang="ru-RU" sz="1400" dirty="0" smtClean="0"/>
          </a:p>
          <a:p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>
                <a:hlinkClick r:id="rId7"/>
              </a:rPr>
              <a:t>Рабочая </a:t>
            </a:r>
            <a:r>
              <a:rPr lang="ru-RU" sz="1400" dirty="0">
                <a:hlinkClick r:id="rId7"/>
              </a:rPr>
              <a:t>программа воспитания обучающихся на уровне основного общего </a:t>
            </a:r>
            <a:r>
              <a:rPr lang="ru-RU" sz="1400" dirty="0" smtClean="0">
                <a:hlinkClick r:id="rId7"/>
              </a:rPr>
              <a:t>образования.pdf</a:t>
            </a:r>
            <a:endParaRPr lang="ru-RU" sz="1400" dirty="0" smtClean="0"/>
          </a:p>
          <a:p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>
                <a:hlinkClick r:id="rId8"/>
              </a:rPr>
              <a:t>Рабочая </a:t>
            </a:r>
            <a:r>
              <a:rPr lang="ru-RU" sz="1400" dirty="0">
                <a:hlinkClick r:id="rId8"/>
              </a:rPr>
              <a:t>программа воспитания обучающихся на уровне среднего общего образования.pdf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  <a:p>
            <a:r>
              <a:rPr lang="ru-RU" sz="1400" dirty="0"/>
              <a:t/>
            </a:r>
            <a:br>
              <a:rPr lang="ru-RU" sz="14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1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34988"/>
            <a:ext cx="8568952" cy="1143000"/>
          </a:xfrm>
        </p:spPr>
        <p:txBody>
          <a:bodyPr>
            <a:norm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Сетевое взаимодействие  в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вопросах 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методической работы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917" y="3789040"/>
            <a:ext cx="1337226" cy="189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7"/>
            <a:ext cx="1388083" cy="196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1340769"/>
            <a:ext cx="1388870" cy="196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02553816"/>
              </p:ext>
            </p:extLst>
          </p:nvPr>
        </p:nvGraphicFramePr>
        <p:xfrm>
          <a:off x="0" y="1556792"/>
          <a:ext cx="6644667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149281" y="4509120"/>
            <a:ext cx="240873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2"/>
          <a:stretch/>
        </p:blipFill>
        <p:spPr>
          <a:xfrm>
            <a:off x="899592" y="1340769"/>
            <a:ext cx="1744955" cy="135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Реализация целевой модели наставничества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6" r="10675" b="5089"/>
          <a:stretch/>
        </p:blipFill>
        <p:spPr bwMode="auto">
          <a:xfrm>
            <a:off x="971600" y="1124744"/>
            <a:ext cx="1938469" cy="287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4839749"/>
            <a:ext cx="2082485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Целевая  модель наставничества МБОУ СОШ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с.Кенада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разработана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целях достижения результатов федеральных и региональных проектов "Современная школа" национального проекта «Образование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30757" y="4813584"/>
            <a:ext cx="2082485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целевой модели наставничества осуществляется в соответствии с Положением о наставничестве в МБОУ СОШ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сКенада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40152" y="4852733"/>
            <a:ext cx="2082485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МБОУ СОШ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с.Кенада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о продолжении работы по целевой модели наставничества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0"/>
          <a:stretch/>
        </p:blipFill>
        <p:spPr bwMode="auto">
          <a:xfrm>
            <a:off x="6084168" y="1217100"/>
            <a:ext cx="2356112" cy="277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757" y="1217099"/>
            <a:ext cx="2021542" cy="277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4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9857" y="481467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Система работы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над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Единой методической темой МБОУ СОШ 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Кенада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2447" y="3501008"/>
            <a:ext cx="771549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	</a:t>
            </a:r>
          </a:p>
          <a:p>
            <a:pPr algn="just"/>
            <a:r>
              <a:rPr lang="ru-RU" sz="1400" dirty="0" smtClean="0"/>
              <a:t>Работа </a:t>
            </a:r>
            <a:r>
              <a:rPr lang="ru-RU" sz="1400" dirty="0"/>
              <a:t>над </a:t>
            </a:r>
            <a:r>
              <a:rPr lang="ru-RU" sz="1400" dirty="0" smtClean="0"/>
              <a:t>Единой </a:t>
            </a:r>
            <a:r>
              <a:rPr lang="ru-RU" sz="1400" dirty="0"/>
              <a:t>методической темой включает </a:t>
            </a:r>
            <a:r>
              <a:rPr lang="ru-RU" sz="1400" dirty="0" smtClean="0"/>
              <a:t>предварительный этап</a:t>
            </a:r>
            <a:r>
              <a:rPr lang="ru-RU" sz="1400" dirty="0"/>
              <a:t>, в ходе которого проводится анализ содержания </a:t>
            </a:r>
            <a:r>
              <a:rPr lang="ru-RU" sz="1400" dirty="0" smtClean="0"/>
              <a:t>образовательной </a:t>
            </a:r>
            <a:r>
              <a:rPr lang="ru-RU" sz="1400" dirty="0"/>
              <a:t>среды </a:t>
            </a:r>
            <a:r>
              <a:rPr lang="ru-RU" sz="1400" dirty="0" smtClean="0"/>
              <a:t>школы, </a:t>
            </a:r>
            <a:r>
              <a:rPr lang="ru-RU" sz="1400" dirty="0"/>
              <a:t>профессиональных затруднений и </a:t>
            </a:r>
            <a:r>
              <a:rPr lang="ru-RU" sz="1400" dirty="0" smtClean="0"/>
              <a:t>уровня профессиональной </a:t>
            </a:r>
            <a:r>
              <a:rPr lang="ru-RU" sz="1400" dirty="0"/>
              <a:t>подготовленности педагогов. </a:t>
            </a:r>
            <a:endParaRPr lang="ru-RU" sz="1400" dirty="0" smtClean="0"/>
          </a:p>
          <a:p>
            <a:pPr algn="just"/>
            <a:r>
              <a:rPr lang="ru-RU" sz="1400" dirty="0" smtClean="0"/>
              <a:t>	Посещение </a:t>
            </a:r>
            <a:r>
              <a:rPr lang="ru-RU" sz="1400" dirty="0"/>
              <a:t>учебных занятий, проведение собеседований, анкетирование педагогов, изучение программно-методической документации – всё это помогает выявить </a:t>
            </a:r>
            <a:r>
              <a:rPr lang="ru-RU" sz="1400" dirty="0" smtClean="0"/>
              <a:t>типичные проблемы</a:t>
            </a:r>
            <a:r>
              <a:rPr lang="ru-RU" sz="1400" dirty="0"/>
              <a:t>, возникающие у </a:t>
            </a:r>
            <a:r>
              <a:rPr lang="ru-RU" sz="1400" dirty="0" smtClean="0"/>
              <a:t>учителей. </a:t>
            </a:r>
          </a:p>
          <a:p>
            <a:pPr algn="just"/>
            <a:r>
              <a:rPr lang="ru-RU" sz="1400" dirty="0" smtClean="0"/>
              <a:t>	На </a:t>
            </a:r>
            <a:r>
              <a:rPr lang="ru-RU" sz="1400" dirty="0"/>
              <a:t>основе </a:t>
            </a:r>
            <a:r>
              <a:rPr lang="ru-RU" sz="1400" dirty="0" smtClean="0"/>
              <a:t>выявленных проблем</a:t>
            </a:r>
            <a:r>
              <a:rPr lang="ru-RU" sz="1400" dirty="0"/>
              <a:t>, а также с учётом основных направлений развития </a:t>
            </a:r>
            <a:r>
              <a:rPr lang="ru-RU" sz="1400" dirty="0" smtClean="0"/>
              <a:t>образования </a:t>
            </a:r>
            <a:r>
              <a:rPr lang="ru-RU" sz="1400" dirty="0"/>
              <a:t>в </a:t>
            </a:r>
            <a:r>
              <a:rPr lang="ru-RU" sz="1400" dirty="0" smtClean="0"/>
              <a:t>школе разрабатывается </a:t>
            </a:r>
            <a:r>
              <a:rPr lang="ru-RU" sz="1400" dirty="0"/>
              <a:t>программа </a:t>
            </a:r>
            <a:r>
              <a:rPr lang="ru-RU" sz="1400" dirty="0" smtClean="0"/>
              <a:t>методической </a:t>
            </a:r>
            <a:r>
              <a:rPr lang="ru-RU" sz="1400" dirty="0"/>
              <a:t>работы на </a:t>
            </a:r>
            <a:r>
              <a:rPr lang="ru-RU" sz="1400" dirty="0" smtClean="0"/>
              <a:t>3 года.</a:t>
            </a:r>
          </a:p>
          <a:p>
            <a:pPr algn="just"/>
            <a:r>
              <a:rPr lang="ru-RU" sz="1400" dirty="0"/>
              <a:t>	</a:t>
            </a:r>
            <a:r>
              <a:rPr lang="ru-RU" sz="1400" dirty="0" smtClean="0"/>
              <a:t> </a:t>
            </a:r>
            <a:r>
              <a:rPr lang="ru-RU" sz="1400" dirty="0"/>
              <a:t>Задачи программы определены </a:t>
            </a:r>
            <a:r>
              <a:rPr lang="ru-RU" sz="1400" dirty="0" smtClean="0"/>
              <a:t>на основе </a:t>
            </a:r>
            <a:r>
              <a:rPr lang="ru-RU" sz="1400" dirty="0"/>
              <a:t>анализа развития </a:t>
            </a:r>
            <a:r>
              <a:rPr lang="ru-RU" sz="1400" dirty="0" smtClean="0"/>
              <a:t>МБОУ СОШ </a:t>
            </a:r>
            <a:r>
              <a:rPr lang="ru-RU" sz="1400" dirty="0" err="1" smtClean="0"/>
              <a:t>с.Кенада</a:t>
            </a:r>
            <a:r>
              <a:rPr lang="ru-RU" sz="1400" dirty="0" smtClean="0"/>
              <a:t> в </a:t>
            </a:r>
            <a:r>
              <a:rPr lang="ru-RU" sz="1400" dirty="0"/>
              <a:t>предшествующий период, его социально-экономического положения, текущего состояния системы </a:t>
            </a:r>
            <a:r>
              <a:rPr lang="ru-RU" sz="1400" dirty="0" smtClean="0"/>
              <a:t>образования</a:t>
            </a:r>
            <a:r>
              <a:rPr lang="ru-RU" sz="1400" dirty="0"/>
              <a:t>, анализа потребностей </a:t>
            </a:r>
            <a:r>
              <a:rPr lang="ru-RU" sz="1400" dirty="0" smtClean="0"/>
              <a:t>и внутреннего </a:t>
            </a:r>
            <a:r>
              <a:rPr lang="ru-RU" sz="1400" dirty="0"/>
              <a:t>потенциала </a:t>
            </a:r>
            <a:r>
              <a:rPr lang="ru-RU" sz="1400" dirty="0" smtClean="0"/>
              <a:t>школы.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19506" y="2207754"/>
            <a:ext cx="5044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 marR="177800" algn="ctr">
              <a:spcAft>
                <a:spcPts val="0"/>
              </a:spcAft>
            </a:pPr>
            <a:r>
              <a:rPr lang="ru-RU" dirty="0">
                <a:latin typeface="Times New Roman"/>
                <a:hlinkClick r:id="rId3"/>
              </a:rPr>
              <a:t>Программа работы над единой методической </a:t>
            </a:r>
            <a:r>
              <a:rPr lang="ru-RU" dirty="0" smtClean="0">
                <a:latin typeface="Times New Roman"/>
                <a:hlinkClick r:id="rId3"/>
              </a:rPr>
              <a:t>темой</a:t>
            </a:r>
            <a:r>
              <a:rPr lang="ru-RU" dirty="0" smtClean="0">
                <a:latin typeface="Times New Roman"/>
              </a:rPr>
              <a:t> 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7"/>
          <a:stretch/>
        </p:blipFill>
        <p:spPr bwMode="auto">
          <a:xfrm>
            <a:off x="722859" y="1405855"/>
            <a:ext cx="3163931" cy="231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4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15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Освоение педагогами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цифровых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технологий, работа на образовательных платформах, РЭШ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54967321"/>
              </p:ext>
            </p:extLst>
          </p:nvPr>
        </p:nvGraphicFramePr>
        <p:xfrm>
          <a:off x="3362262" y="1644632"/>
          <a:ext cx="5036716" cy="3487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00" y="1988840"/>
            <a:ext cx="744104" cy="627534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180955"/>
            <a:ext cx="632791" cy="3447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32473"/>
            <a:ext cx="849109" cy="764679"/>
          </a:xfrm>
          <a:prstGeom prst="ellipse">
            <a:avLst/>
          </a:prstGeom>
        </p:spPr>
      </p:pic>
      <p:sp>
        <p:nvSpPr>
          <p:cNvPr id="12" name="Прямоугольная выноска 11"/>
          <p:cNvSpPr/>
          <p:nvPr/>
        </p:nvSpPr>
        <p:spPr>
          <a:xfrm>
            <a:off x="873721" y="2302607"/>
            <a:ext cx="2376264" cy="2350529"/>
          </a:xfrm>
          <a:prstGeom prst="wedgeRectCallout">
            <a:avLst>
              <a:gd name="adj1" fmla="val -4745"/>
              <a:gd name="adj2" fmla="val 7851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Педагоги и учащиеся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МБОУ СОШ </a:t>
            </a:r>
            <a:r>
              <a:rPr lang="ru-RU" dirty="0" err="1" smtClean="0">
                <a:solidFill>
                  <a:schemeClr val="tx1"/>
                </a:solidFill>
              </a:rPr>
              <a:t>с.Кенада</a:t>
            </a:r>
            <a:r>
              <a:rPr lang="ru-RU" dirty="0" smtClean="0">
                <a:solidFill>
                  <a:schemeClr val="tx1"/>
                </a:solidFill>
              </a:rPr>
              <a:t> используют цифровые технологии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Доля обучающихся, пользующихся образовательной платформой РЭШ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67574"/>
              </p:ext>
            </p:extLst>
          </p:nvPr>
        </p:nvGraphicFramePr>
        <p:xfrm>
          <a:off x="1533214" y="2773521"/>
          <a:ext cx="6077572" cy="27736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54610"/>
                <a:gridCol w="2596690"/>
                <a:gridCol w="2026272"/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Курс внеурочной деятельности</a:t>
                      </a:r>
                      <a:endParaRPr lang="ru-RU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часов в неделю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Учись мыслить</a:t>
                      </a:r>
                      <a:endParaRPr lang="ru-RU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Грамотный читатель. Обучение смысловому чтению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3-4</a:t>
                      </a:r>
                      <a:endParaRPr lang="ru-RU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Грамотный читатель. Обучение смысловому чтению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3-4</a:t>
                      </a:r>
                      <a:endParaRPr lang="ru-RU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Финансовая грамотность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5,6,7</a:t>
                      </a:r>
                      <a:endParaRPr lang="ru-RU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Функциональная грамотность: учимся для жизни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5,6,7</a:t>
                      </a:r>
                      <a:endParaRPr lang="ru-RU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Финансовая грамотность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10,11</a:t>
                      </a:r>
                      <a:endParaRPr lang="ru-RU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функциональной грамотности</a:t>
                      </a:r>
                      <a:endParaRPr lang="ru-RU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0" marR="6839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47664" y="1929813"/>
            <a:ext cx="604867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Курсы внеурочной деятельности по направлению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«Функциональная грамотность»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4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Наличие и своевременность пополнения на сайте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МБОУ СОШ с. Кенада разделов «Наставничество»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5256584" cy="426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5733256"/>
            <a:ext cx="3444020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https://kenada.edu.27.ru/?</a:t>
            </a:r>
            <a:r>
              <a:rPr lang="en-US" dirty="0" smtClean="0">
                <a:hlinkClick r:id="rId4"/>
              </a:rPr>
              <a:t>id=529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6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 в 2023, 2024, 2025 г.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2721" y="4653136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hlinkClick r:id="rId3"/>
              </a:rPr>
              <a:t>Список педагогических работников МБОУ СОШ с. Кенада Ванинского муниципального района Хабаровского края </a:t>
            </a:r>
            <a:r>
              <a:rPr lang="ru-RU" dirty="0" smtClean="0">
                <a:latin typeface="Times New Roman"/>
                <a:hlinkClick r:id="rId3"/>
              </a:rPr>
              <a:t>.</a:t>
            </a:r>
            <a:r>
              <a:rPr lang="ru-RU" dirty="0" err="1" smtClean="0">
                <a:latin typeface="Times New Roman"/>
                <a:hlinkClick r:id="rId3"/>
              </a:rPr>
              <a:t>xlsx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1556792"/>
            <a:ext cx="37871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/>
              </a:rPr>
              <a:t>Педагоги школы систематически </a:t>
            </a:r>
            <a:r>
              <a:rPr lang="ru-RU" dirty="0" smtClean="0">
                <a:latin typeface="Times New Roman"/>
              </a:rPr>
              <a:t>повышают </a:t>
            </a:r>
            <a:r>
              <a:rPr lang="ru-RU" dirty="0">
                <a:latin typeface="Times New Roman"/>
              </a:rPr>
              <a:t>профессиональный уровень через курсовую подготовку в ХК ИРО; дистанционное обучение, через участие в педагогических советах, семинарах на базе МБОУ СОШ с. Кенада и района, </a:t>
            </a:r>
            <a:r>
              <a:rPr lang="ru-RU" dirty="0" err="1">
                <a:latin typeface="Times New Roman"/>
              </a:rPr>
              <a:t>вебинарах</a:t>
            </a:r>
            <a:r>
              <a:rPr lang="ru-RU" dirty="0">
                <a:latin typeface="Times New Roman"/>
              </a:rPr>
              <a:t>, работу в методическом совете, методических объединениях.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3" y="1809598"/>
            <a:ext cx="2327136" cy="169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547" y="3523825"/>
            <a:ext cx="1659194" cy="235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49" y="1261522"/>
            <a:ext cx="147226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97" y="3888235"/>
            <a:ext cx="2317909" cy="162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92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 в 2023, 2024, 2025 г.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4285" y="1857352"/>
            <a:ext cx="38217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Times New Roman"/>
              </a:rPr>
              <a:t>Курсы повышения квалификации для администрации образовательных учреждений «Школа управленцев: особенности управления образовательной организацией».</a:t>
            </a:r>
            <a:endParaRPr lang="ru-RU" i="1" dirty="0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4596" y="783215"/>
            <a:ext cx="2503632" cy="3442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0432" y="2872852"/>
            <a:ext cx="2421402" cy="3533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0934" y="3312135"/>
            <a:ext cx="2346042" cy="34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2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 в 2023, 2024, 2025 г.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>
            <a:off x="1409544" y="3159918"/>
            <a:ext cx="3024336" cy="167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https://kenada.edu.27.ru/files/photogallery/40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5" r="9962"/>
          <a:stretch/>
        </p:blipFill>
        <p:spPr bwMode="auto">
          <a:xfrm>
            <a:off x="827584" y="4390970"/>
            <a:ext cx="249207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65704" y="1201393"/>
            <a:ext cx="3468176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Корпоративное обучение.</a:t>
            </a:r>
            <a:r>
              <a:rPr lang="ru-RU" sz="1600" b="1" dirty="0"/>
              <a:t> </a:t>
            </a:r>
          </a:p>
          <a:p>
            <a:pPr algn="ctr"/>
            <a:r>
              <a:rPr lang="ru-RU" b="1" dirty="0" smtClean="0"/>
              <a:t>Модельный </a:t>
            </a:r>
            <a:r>
              <a:rPr lang="ru-RU" b="1" dirty="0"/>
              <a:t>семинар по теме: </a:t>
            </a:r>
          </a:p>
          <a:p>
            <a:r>
              <a:rPr lang="ru-RU" b="1" i="1" dirty="0"/>
              <a:t>«Методическое сопровождение реализации обновленных ФГОС</a:t>
            </a:r>
            <a:r>
              <a:rPr lang="ru-RU" b="1" i="1" dirty="0" smtClean="0"/>
              <a:t>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9860" y="2706720"/>
            <a:ext cx="344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https://kenada.edu.27.ru/?</a:t>
            </a:r>
            <a:r>
              <a:rPr lang="en-US" dirty="0" smtClean="0">
                <a:hlinkClick r:id="rId5"/>
              </a:rPr>
              <a:t>id=609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0"/>
          <a:stretch/>
        </p:blipFill>
        <p:spPr bwMode="auto">
          <a:xfrm>
            <a:off x="4932040" y="1223085"/>
            <a:ext cx="1944216" cy="156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423128"/>
            <a:ext cx="2167388" cy="156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783616" y="4293096"/>
            <a:ext cx="3901476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Методический десант,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организованный ИМЦ РО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 целью методической поддержки педагогов по совершенствованию их профессиональной компетентности.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50362" y="5790574"/>
            <a:ext cx="3304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t.me/obraz_vanino/1855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8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764704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Наличие распорядительных актов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вопросам методического сопровождения образовательной деятельности, совершенствования методической работы в МБОУ СОШ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с.Кенада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5157192"/>
            <a:ext cx="3327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https://kenada.edu.27.ru/?</a:t>
            </a:r>
            <a:r>
              <a:rPr lang="en-US" dirty="0" smtClean="0">
                <a:hlinkClick r:id="rId3"/>
              </a:rPr>
              <a:t>id=24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96194" y="2708920"/>
            <a:ext cx="6785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Положение о методической работе МБОУ СОШ с. Кенада.pdf</a:t>
            </a:r>
            <a:endParaRPr lang="ru-RU" dirty="0"/>
          </a:p>
          <a:p>
            <a:r>
              <a:rPr lang="ru-RU" dirty="0">
                <a:hlinkClick r:id="rId5"/>
              </a:rPr>
              <a:t>Положение о Методическом совете МБОУ СОШ с. Кенада.pdf</a:t>
            </a:r>
            <a:endParaRPr lang="ru-RU" dirty="0"/>
          </a:p>
          <a:p>
            <a:r>
              <a:rPr lang="ru-RU" dirty="0">
                <a:hlinkClick r:id="rId6"/>
              </a:rPr>
              <a:t>Положение о методическом объединении МБОУ СОШ с. Кенада.pdf</a:t>
            </a:r>
            <a:endParaRPr lang="ru-RU" dirty="0"/>
          </a:p>
          <a:p>
            <a:r>
              <a:rPr lang="ru-RU" b="1" dirty="0">
                <a:hlinkClick r:id="rId7"/>
              </a:rPr>
              <a:t>План  методической работы МБОУ СОШ с. Кенада на 2024-2025 учебный год.docx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25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кольный    информационно-библиотечный  центр-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ресурсный    центр    единой   информационно-образовательной среды  в МБОУ СОШ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с.Кенада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3"/>
              </a:rPr>
              <a:t>://kenada.edu.27.ru/?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id=51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32000"/>
            <a:ext cx="30480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34" y="4149198"/>
            <a:ext cx="2595736" cy="194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56"/>
          <a:stretch/>
        </p:blipFill>
        <p:spPr bwMode="auto">
          <a:xfrm>
            <a:off x="5292080" y="2032000"/>
            <a:ext cx="3157736" cy="20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12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43" y="620689"/>
            <a:ext cx="3721127" cy="4824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38" y="620688"/>
            <a:ext cx="3697920" cy="482453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1292" y="5373216"/>
            <a:ext cx="7463132" cy="80148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достижения </a:t>
            </a:r>
            <a:r>
              <a:rPr lang="ru-RU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успехи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МБОУ СОШ с. Кенада </a:t>
            </a:r>
            <a:b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отмечена</a:t>
            </a:r>
            <a:b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Почетной грамотой Министерства просвещения  России</a:t>
            </a:r>
            <a:endParaRPr lang="ru-RU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Реализация целевой модели наставничества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4839749"/>
            <a:ext cx="2082485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об утверждении «Реестра наставников  и наставнических пар» 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27969" y="4859225"/>
            <a:ext cx="2082485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«Дорожная карта»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реализации целевой модели наставничества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209432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" r="19118" b="4478"/>
          <a:stretch/>
        </p:blipFill>
        <p:spPr bwMode="auto">
          <a:xfrm rot="5400000">
            <a:off x="3869113" y="1251567"/>
            <a:ext cx="1800199" cy="284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148" y="1772815"/>
            <a:ext cx="2230258" cy="30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3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Реализация целевой модели наставничества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8860" y="5088882"/>
            <a:ext cx="7560840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</a:p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наставничества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Химия\Downloads\2025-05-29_16-29-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22216"/>
            <a:ext cx="1647641" cy="181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Химия\Downloads\2025-05-29_16-29-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624" y="1259724"/>
            <a:ext cx="1628076" cy="17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Химия\Downloads\2025-05-29_16-29-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81" y="959485"/>
            <a:ext cx="1303437" cy="17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Химия\Downloads\2025-05-29_16-30-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54824"/>
            <a:ext cx="1562969" cy="153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Химия\Downloads\2025-05-29_16-30-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98" y="3062542"/>
            <a:ext cx="1715827" cy="185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Химия\Downloads\2025-05-29_16-28-2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20" y="3942269"/>
            <a:ext cx="1903705" cy="19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48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Реализация целевой модели наставничества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C:\Users\Химия\Downloads\2025-05-29_16-30-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98" y="3062542"/>
            <a:ext cx="1715827" cy="185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Химия\AppData\Local\Packages\Microsoft.Windows.Photos_8wekyb3d8bbwe\TempState\ShareServiceTempFolder\2025-05-30_11-14-39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15717" r="5252"/>
          <a:stretch/>
        </p:blipFill>
        <p:spPr bwMode="auto">
          <a:xfrm>
            <a:off x="1115617" y="1741811"/>
            <a:ext cx="7075884" cy="4054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0811" y="1045331"/>
            <a:ext cx="78538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 2024-2025 учебном году  году в школе продолжает успешно реализовываться целевая модель наставничества. Разработана дорожная карта, программы наставничества, издан приказ об утверждении наставников и наставнических пар, создан реестр наставников. </a:t>
            </a:r>
          </a:p>
        </p:txBody>
      </p:sp>
    </p:spTree>
    <p:extLst>
      <p:ext uri="{BB962C8B-B14F-4D97-AF65-F5344CB8AC3E}">
        <p14:creationId xmlns:p14="http://schemas.microsoft.com/office/powerpoint/2010/main" val="22899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Работа с одаренными детьми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27596" y="5111477"/>
            <a:ext cx="38884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Положение о работе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одаренными детьми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3995936" y="1700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907704" y="35010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83" y="1607443"/>
            <a:ext cx="2593361" cy="378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02224" y="5359811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/>
              </a:rPr>
              <a:t>Всероссийская олимпиада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школьников</a:t>
            </a:r>
          </a:p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/>
                <a:hlinkClick r:id="rId4"/>
              </a:rPr>
              <a:t>https://kenada.edu.27.ru/?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  <a:hlinkClick r:id="rId4"/>
              </a:rPr>
              <a:t>id=29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ru-RU" b="1" i="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8035"/>
            <a:ext cx="3270793" cy="221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581" y="727683"/>
            <a:ext cx="1538835" cy="21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7303" r="5155" b="5241"/>
          <a:stretch/>
        </p:blipFill>
        <p:spPr bwMode="auto">
          <a:xfrm>
            <a:off x="4932040" y="1052736"/>
            <a:ext cx="1394847" cy="198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4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08" y="3651210"/>
            <a:ext cx="1780496" cy="244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Работа с одаренными детьми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3995936" y="1700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907704" y="35010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Химия\Downloads\IMG-20250529-WA0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540" y="1103387"/>
            <a:ext cx="1578832" cy="22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6956"/>
            <a:ext cx="1348307" cy="185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3387"/>
            <a:ext cx="1518393" cy="20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85" y="3796676"/>
            <a:ext cx="1809917" cy="25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115" y="3418480"/>
            <a:ext cx="1607190" cy="116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73916"/>
            <a:ext cx="2065677" cy="288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t="2566" r="6209"/>
          <a:stretch/>
        </p:blipFill>
        <p:spPr bwMode="auto">
          <a:xfrm>
            <a:off x="3179006" y="1103387"/>
            <a:ext cx="1633860" cy="243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125" y="1103387"/>
            <a:ext cx="1573038" cy="22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612" y="4488630"/>
            <a:ext cx="1193690" cy="176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05" y="3308262"/>
            <a:ext cx="1264710" cy="174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7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имия\Downloads\5a12323f97fa6e174dae9beaf91111e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Работа с одаренными детьми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3995936" y="1700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907704" y="35010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75" y="1484784"/>
            <a:ext cx="2088232" cy="287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40158"/>
            <a:ext cx="1956496" cy="2864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0"/>
          <a:stretch/>
        </p:blipFill>
        <p:spPr bwMode="auto">
          <a:xfrm>
            <a:off x="1852695" y="1117602"/>
            <a:ext cx="1953819" cy="1841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83568" y="5423321"/>
            <a:ext cx="7920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Подготовка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и участие в научно- практической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конференции, в творческих конкурсах дает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ученику возможность развить свой интеллект в творческой, самостоятельной деятельности, с учетом индивидуальных особенностей и склонностей.</a:t>
            </a:r>
            <a:endParaRPr lang="ru-RU" sz="1400" b="1" i="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85286"/>
            <a:ext cx="1728192" cy="2376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5400" r="4901" b="4300"/>
          <a:stretch/>
        </p:blipFill>
        <p:spPr bwMode="auto">
          <a:xfrm>
            <a:off x="2829606" y="3212976"/>
            <a:ext cx="1468564" cy="2077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4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953</Words>
  <Application>Microsoft Office PowerPoint</Application>
  <PresentationFormat>Экран (4:3)</PresentationFormat>
  <Paragraphs>161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МУНИЦИПАЛЬНОЕ БЮДЖЕТНОЕ ОБЩЕОБРАЗОВАТЕЛЬНОЕ УЧРЕЖДЕНИЕ  СРЕДНЯЯ ОБЩЕОБРАЗОВАТЕЛЬНАЯ ШКОЛА  КЕНАДСКОГО СЕЛЬСКОГО ПОСЕЛЕНИЯ  ВАНИНСКОГО МУНИЦИПАЛЬНОГО РАЙОНА ХАБАРОВСКОГО КРАЯ</vt:lpstr>
      <vt:lpstr>Презентация PowerPoint</vt:lpstr>
      <vt:lpstr>Реализация целевой модели наставничества</vt:lpstr>
      <vt:lpstr>Реализация целевой модели наставничества</vt:lpstr>
      <vt:lpstr>Реализация целевой модели наставничества</vt:lpstr>
      <vt:lpstr>Реализация целевой модели наставничества</vt:lpstr>
      <vt:lpstr>Работа с одаренными детьми</vt:lpstr>
      <vt:lpstr>Работа с одаренными детьми</vt:lpstr>
      <vt:lpstr>Работа с одаренными детьми</vt:lpstr>
      <vt:lpstr>Организационно-методическое сопровождение профориентационной работы с учащимися</vt:lpstr>
      <vt:lpstr>Организационно-методическое сопровождение профориентационной работы с учащимися</vt:lpstr>
      <vt:lpstr>Организационно-методическое сопровождение профориентационной работы с учащимися</vt:lpstr>
      <vt:lpstr>Организационно-методическое сопровождение профориентационной работы с учащимися</vt:lpstr>
      <vt:lpstr>Организационно-методическое сопровождение профориентационной работы с учащимися</vt:lpstr>
      <vt:lpstr>Организационно-методическое сопровождение профориентационной работы с учащимися</vt:lpstr>
      <vt:lpstr>Методическое сопровождение неуспешных в учебной деятельности обучающихся</vt:lpstr>
      <vt:lpstr>Методическое обеспечение эффективной подготовки обучающихся в ГИА, мониторингу функциональной грамотности, ВПР </vt:lpstr>
      <vt:lpstr>Методическое обеспечение эффективной подготовки обучающихся в ГИА, мониторингу функциональной грамотности, ВПР </vt:lpstr>
      <vt:lpstr>Методическое обеспечение эффективной подготовки обучающихся в ГИА, мониторингу функциональной грамотности, ВПР </vt:lpstr>
      <vt:lpstr>Методическое обеспечение эффективной подготовки обучающихся в ГИА, мониторингу функциональной грамотности, ВПР </vt:lpstr>
      <vt:lpstr>Методическое обеспечение эффективной подготовки обучающихся в ГИА, мониторингу функциональной грамотности, ВПР </vt:lpstr>
      <vt:lpstr>Банк нормативных актов  по формированию функциональной грамотности учащихся</vt:lpstr>
      <vt:lpstr>Методическое обеспечение эффективной подготовки обучающихся в ГИА, мониторингу функциональной грамотности, ВПР </vt:lpstr>
      <vt:lpstr>Методическое обеспечение повышения образовательных результатов обучающихся</vt:lpstr>
      <vt:lpstr>Разработка и сопровождение индивидуального образовательного маршрута педагогов </vt:lpstr>
      <vt:lpstr>Система работы с молодыми педагогами</vt:lpstr>
      <vt:lpstr>Организационно-методическое сопровождение воспитательной деятельности,  профессиональных компетенций классных руководителей</vt:lpstr>
      <vt:lpstr>Организационно-методическое сопровождение воспитательной деятельности,  профессиональных компетенций классных руководителей</vt:lpstr>
      <vt:lpstr>Сетевое взаимодействие  в вопросах  методической работы</vt:lpstr>
      <vt:lpstr>Система работы  над Единой методической темой МБОУ СОШ с. Кенада</vt:lpstr>
      <vt:lpstr>Освоение педагогами цифровых технологий, работа на образовательных платформах, РЭШ</vt:lpstr>
      <vt:lpstr>Доля обучающихся, пользующихся образовательной платформой РЭШ</vt:lpstr>
      <vt:lpstr>Наличие и своевременность пополнения на сайте  МБОУ СОШ с. Кенада разделов «Наставничество»</vt:lpstr>
      <vt:lpstr>Повышение квалификации в 2023, 2024, 2025 г. </vt:lpstr>
      <vt:lpstr>Повышение квалификации в 2023, 2024, 2025 г. </vt:lpstr>
      <vt:lpstr>Повышение квалификации в 2023, 2024, 2025 г.   </vt:lpstr>
      <vt:lpstr>Наличие распорядительных актов  по вопросам методического сопровождения образовательной деятельности, совершенствования методической работы в МБОУ СОШ с.Кенада</vt:lpstr>
      <vt:lpstr>Школьный    информационно-библиотечный  центр- ресурсный    центр    единой   информационно-образовательной среды  в МБОУ СОШ с.Кенада  https://kenada.edu.27.ru/?id=51 </vt:lpstr>
      <vt:lpstr>За достижения и успехи МБОУ СОШ с. Кенада  отмечена  Почетной грамотой Министерства просвещения  России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Химия</dc:creator>
  <cp:lastModifiedBy>Химия</cp:lastModifiedBy>
  <cp:revision>57</cp:revision>
  <dcterms:created xsi:type="dcterms:W3CDTF">2025-05-27T23:43:45Z</dcterms:created>
  <dcterms:modified xsi:type="dcterms:W3CDTF">2025-05-30T08:24:34Z</dcterms:modified>
</cp:coreProperties>
</file>