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60" r:id="rId5"/>
    <p:sldId id="263" r:id="rId6"/>
    <p:sldId id="261" r:id="rId7"/>
    <p:sldId id="268" r:id="rId8"/>
    <p:sldId id="273" r:id="rId9"/>
    <p:sldId id="269" r:id="rId10"/>
    <p:sldId id="271" r:id="rId11"/>
    <p:sldId id="264" r:id="rId12"/>
    <p:sldId id="262" r:id="rId13"/>
    <p:sldId id="272" r:id="rId14"/>
    <p:sldId id="266" r:id="rId15"/>
    <p:sldId id="267" r:id="rId16"/>
    <p:sldId id="274" r:id="rId17"/>
    <p:sldId id="275" r:id="rId18"/>
    <p:sldId id="276" r:id="rId19"/>
    <p:sldId id="277" r:id="rId20"/>
    <p:sldId id="278" r:id="rId21"/>
    <p:sldId id="279" r:id="rId22"/>
    <p:sldId id="303" r:id="rId23"/>
    <p:sldId id="310" r:id="rId24"/>
    <p:sldId id="312" r:id="rId25"/>
    <p:sldId id="311" r:id="rId26"/>
    <p:sldId id="280" r:id="rId27"/>
    <p:sldId id="281" r:id="rId28"/>
    <p:sldId id="282" r:id="rId29"/>
    <p:sldId id="313" r:id="rId30"/>
    <p:sldId id="284" r:id="rId31"/>
    <p:sldId id="285" r:id="rId32"/>
    <p:sldId id="286" r:id="rId33"/>
    <p:sldId id="300" r:id="rId34"/>
    <p:sldId id="301" r:id="rId35"/>
    <p:sldId id="287" r:id="rId36"/>
    <p:sldId id="288" r:id="rId37"/>
    <p:sldId id="289" r:id="rId38"/>
    <p:sldId id="290" r:id="rId39"/>
    <p:sldId id="292" r:id="rId40"/>
    <p:sldId id="295" r:id="rId41"/>
    <p:sldId id="299" r:id="rId42"/>
    <p:sldId id="316" r:id="rId43"/>
    <p:sldId id="317" r:id="rId44"/>
    <p:sldId id="318" r:id="rId45"/>
    <p:sldId id="321" r:id="rId46"/>
    <p:sldId id="322" r:id="rId47"/>
    <p:sldId id="323" r:id="rId48"/>
    <p:sldId id="324" r:id="rId49"/>
    <p:sldId id="319" r:id="rId50"/>
    <p:sldId id="304" r:id="rId51"/>
    <p:sldId id="305" r:id="rId52"/>
    <p:sldId id="306" r:id="rId53"/>
    <p:sldId id="307" r:id="rId54"/>
    <p:sldId id="308" r:id="rId55"/>
    <p:sldId id="309" r:id="rId56"/>
    <p:sldId id="325" r:id="rId57"/>
  </p:sldIdLst>
  <p:sldSz cx="9144000" cy="6858000" type="screen4x3"/>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10" y="-36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a:t>Профессиональные дефициты </a:t>
            </a:r>
            <a:r>
              <a:rPr lang="ru-RU" sz="1400" b="1" i="0" u="none" strike="noStrike" baseline="0" dirty="0">
                <a:effectLst/>
              </a:rPr>
              <a:t>в области предметных компетенций</a:t>
            </a:r>
            <a:endParaRPr lang="ru-RU" sz="1400" dirty="0"/>
          </a:p>
        </c:rich>
      </c:tx>
      <c:layout>
        <c:manualLayout>
          <c:xMode val="edge"/>
          <c:yMode val="edge"/>
          <c:x val="0.11404729049312765"/>
          <c:y val="0"/>
        </c:manualLayout>
      </c:layout>
      <c:overlay val="0"/>
    </c:title>
    <c:autoTitleDeleted val="0"/>
    <c:plotArea>
      <c:layout>
        <c:manualLayout>
          <c:layoutTarget val="inner"/>
          <c:xMode val="edge"/>
          <c:yMode val="edge"/>
          <c:x val="7.5778221087781691E-2"/>
          <c:y val="2.2420274000483381E-2"/>
          <c:w val="0.89672091951036204"/>
          <c:h val="0.42224647879070359"/>
        </c:manualLayout>
      </c:layout>
      <c:barChart>
        <c:barDir val="col"/>
        <c:grouping val="clustered"/>
        <c:varyColors val="0"/>
        <c:ser>
          <c:idx val="0"/>
          <c:order val="0"/>
          <c:tx>
            <c:strRef>
              <c:f>Лист3!$H$521</c:f>
              <c:strCache>
                <c:ptCount val="1"/>
                <c:pt idx="0">
                  <c:v>Совершенствование компетенций педагога по формированию функциональной грамотности обучающихся (финансовой, читательской, естественно-научной, математической грамотностей), глобальных компетенций и креативного мышления </c:v>
                </c:pt>
              </c:strCache>
            </c:strRef>
          </c:tx>
          <c:spPr>
            <a:solidFill>
              <a:srgbClr val="0072BC"/>
            </a:solidFill>
          </c:spPr>
          <c:invertIfNegative val="0"/>
          <c:dPt>
            <c:idx val="0"/>
            <c:invertIfNegative val="0"/>
            <c:bubble3D val="0"/>
            <c:spPr>
              <a:solidFill>
                <a:schemeClr val="accent1">
                  <a:lumMod val="50000"/>
                </a:schemeClr>
              </a:solidFill>
            </c:spPr>
            <c:extLst xmlns:c16r2="http://schemas.microsoft.com/office/drawing/2015/06/chart">
              <c:ext xmlns:c16="http://schemas.microsoft.com/office/drawing/2014/chart" uri="{C3380CC4-5D6E-409C-BE32-E72D297353CC}">
                <c16:uniqueId val="{00000001-DA28-4276-A412-2742B7C4D3E2}"/>
              </c:ext>
            </c:extLst>
          </c:dPt>
          <c:dLbls>
            <c:spPr>
              <a:noFill/>
              <a:ln>
                <a:noFill/>
              </a:ln>
              <a:effectLst/>
            </c:spPr>
            <c:txPr>
              <a:bodyPr/>
              <a:lstStyle/>
              <a:p>
                <a:pPr>
                  <a:defRPr>
                    <a:solidFill>
                      <a:schemeClr val="bg1"/>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Лист3!$I$521</c:f>
              <c:numCache>
                <c:formatCode>0%</c:formatCode>
                <c:ptCount val="1"/>
                <c:pt idx="0">
                  <c:v>0.36</c:v>
                </c:pt>
              </c:numCache>
            </c:numRef>
          </c:val>
          <c:extLst xmlns:c16r2="http://schemas.microsoft.com/office/drawing/2015/06/chart">
            <c:ext xmlns:c16="http://schemas.microsoft.com/office/drawing/2014/chart" uri="{C3380CC4-5D6E-409C-BE32-E72D297353CC}">
              <c16:uniqueId val="{00000002-DA28-4276-A412-2742B7C4D3E2}"/>
            </c:ext>
          </c:extLst>
        </c:ser>
        <c:ser>
          <c:idx val="1"/>
          <c:order val="1"/>
          <c:tx>
            <c:strRef>
              <c:f>Лист3!$H$522</c:f>
              <c:strCache>
                <c:ptCount val="1"/>
                <c:pt idx="0">
                  <c:v>Совершенствование компетенций педагога в преподавании предмета на базовом уровне </c:v>
                </c:pt>
              </c:strCache>
            </c:strRef>
          </c:tx>
          <c:spPr>
            <a:solidFill>
              <a:schemeClr val="accent1">
                <a:lumMod val="75000"/>
              </a:schemeClr>
            </a:solidFill>
          </c:spPr>
          <c:invertIfNegative val="0"/>
          <c:dLbls>
            <c:spPr>
              <a:noFill/>
              <a:ln>
                <a:noFill/>
              </a:ln>
              <a:effectLst/>
            </c:spPr>
            <c:txPr>
              <a:bodyPr/>
              <a:lstStyle/>
              <a:p>
                <a:pPr>
                  <a:defRPr>
                    <a:solidFill>
                      <a:schemeClr val="bg1"/>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Лист3!$I$522</c:f>
              <c:numCache>
                <c:formatCode>0%</c:formatCode>
                <c:ptCount val="1"/>
                <c:pt idx="0">
                  <c:v>0.33</c:v>
                </c:pt>
              </c:numCache>
            </c:numRef>
          </c:val>
          <c:extLst xmlns:c16r2="http://schemas.microsoft.com/office/drawing/2015/06/chart">
            <c:ext xmlns:c16="http://schemas.microsoft.com/office/drawing/2014/chart" uri="{C3380CC4-5D6E-409C-BE32-E72D297353CC}">
              <c16:uniqueId val="{00000003-DA28-4276-A412-2742B7C4D3E2}"/>
            </c:ext>
          </c:extLst>
        </c:ser>
        <c:ser>
          <c:idx val="2"/>
          <c:order val="2"/>
          <c:tx>
            <c:strRef>
              <c:f>Лист3!$H$523</c:f>
              <c:strCache>
                <c:ptCount val="1"/>
                <c:pt idx="0">
                  <c:v>Развитие творческой активности педагога в реализации регионального содержания образования на уроках и во внеурочной деятельности с использованием стажировочных площадок </c:v>
                </c:pt>
              </c:strCache>
            </c:strRef>
          </c:tx>
          <c:spPr>
            <a:solidFill>
              <a:schemeClr val="accent1">
                <a:lumMod val="60000"/>
                <a:lumOff val="40000"/>
              </a:schemeClr>
            </a:solidFill>
          </c:spPr>
          <c:invertIfNegative val="0"/>
          <c:dLbls>
            <c:spPr>
              <a:noFill/>
              <a:ln>
                <a:noFill/>
              </a:ln>
              <a:effectLst/>
            </c:spPr>
            <c:txPr>
              <a:bodyPr/>
              <a:lstStyle/>
              <a:p>
                <a:pPr>
                  <a:defRPr>
                    <a:solidFill>
                      <a:schemeClr val="bg1"/>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Лист3!$I$523</c:f>
              <c:numCache>
                <c:formatCode>0%</c:formatCode>
                <c:ptCount val="1"/>
                <c:pt idx="0">
                  <c:v>0.32</c:v>
                </c:pt>
              </c:numCache>
            </c:numRef>
          </c:val>
          <c:extLst xmlns:c16r2="http://schemas.microsoft.com/office/drawing/2015/06/chart">
            <c:ext xmlns:c16="http://schemas.microsoft.com/office/drawing/2014/chart" uri="{C3380CC4-5D6E-409C-BE32-E72D297353CC}">
              <c16:uniqueId val="{00000004-DA28-4276-A412-2742B7C4D3E2}"/>
            </c:ext>
          </c:extLst>
        </c:ser>
        <c:ser>
          <c:idx val="3"/>
          <c:order val="3"/>
          <c:tx>
            <c:strRef>
              <c:f>Лист3!$H$524</c:f>
              <c:strCache>
                <c:ptCount val="1"/>
                <c:pt idx="0">
                  <c:v>Совершенствование компетенций педагога в организации школьного этапа всероссийской олимпиады школьников и сопровождение обучающихся в подготовке к всероссийским олимпиадам высокого уровня </c:v>
                </c:pt>
              </c:strCache>
            </c:strRef>
          </c:tx>
          <c:spPr>
            <a:solidFill>
              <a:schemeClr val="accent1">
                <a:lumMod val="40000"/>
                <a:lumOff val="60000"/>
              </a:schemeClr>
            </a:solidFill>
          </c:spPr>
          <c:invertIfNegative val="0"/>
          <c:dLbls>
            <c:spPr>
              <a:noFill/>
              <a:ln>
                <a:noFill/>
              </a:ln>
              <a:effectLst/>
            </c:spPr>
            <c:txPr>
              <a:bodyPr/>
              <a:lstStyle/>
              <a:p>
                <a:pPr>
                  <a:defRPr>
                    <a:solidFill>
                      <a:schemeClr val="accent1">
                        <a:lumMod val="75000"/>
                      </a:schemeClr>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Лист3!$I$524</c:f>
              <c:numCache>
                <c:formatCode>0%</c:formatCode>
                <c:ptCount val="1"/>
                <c:pt idx="0">
                  <c:v>0.3</c:v>
                </c:pt>
              </c:numCache>
            </c:numRef>
          </c:val>
          <c:extLst xmlns:c16r2="http://schemas.microsoft.com/office/drawing/2015/06/chart">
            <c:ext xmlns:c16="http://schemas.microsoft.com/office/drawing/2014/chart" uri="{C3380CC4-5D6E-409C-BE32-E72D297353CC}">
              <c16:uniqueId val="{00000005-DA28-4276-A412-2742B7C4D3E2}"/>
            </c:ext>
          </c:extLst>
        </c:ser>
        <c:ser>
          <c:idx val="4"/>
          <c:order val="4"/>
          <c:tx>
            <c:strRef>
              <c:f>Лист3!$H$525</c:f>
              <c:strCache>
                <c:ptCount val="1"/>
                <c:pt idx="0">
                  <c:v>Обновление содержания и структуры предмета. Новые разделы/содержательные линии/модули, их наполнение </c:v>
                </c:pt>
              </c:strCache>
            </c:strRef>
          </c:tx>
          <c:spPr>
            <a:solidFill>
              <a:schemeClr val="accent1">
                <a:lumMod val="20000"/>
                <a:lumOff val="80000"/>
              </a:schemeClr>
            </a:solidFill>
          </c:spPr>
          <c:invertIfNegative val="0"/>
          <c:dLbls>
            <c:spPr>
              <a:noFill/>
              <a:ln>
                <a:noFill/>
              </a:ln>
              <a:effectLst/>
            </c:spPr>
            <c:txPr>
              <a:bodyPr/>
              <a:lstStyle/>
              <a:p>
                <a:pPr>
                  <a:defRPr>
                    <a:solidFill>
                      <a:schemeClr val="accent1">
                        <a:lumMod val="50000"/>
                      </a:schemeClr>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Лист3!$I$525</c:f>
              <c:numCache>
                <c:formatCode>0%</c:formatCode>
                <c:ptCount val="1"/>
                <c:pt idx="0">
                  <c:v>0.24</c:v>
                </c:pt>
              </c:numCache>
            </c:numRef>
          </c:val>
          <c:extLst xmlns:c16r2="http://schemas.microsoft.com/office/drawing/2015/06/chart">
            <c:ext xmlns:c16="http://schemas.microsoft.com/office/drawing/2014/chart" uri="{C3380CC4-5D6E-409C-BE32-E72D297353CC}">
              <c16:uniqueId val="{00000006-DA28-4276-A412-2742B7C4D3E2}"/>
            </c:ext>
          </c:extLst>
        </c:ser>
        <c:dLbls>
          <c:dLblPos val="inBase"/>
          <c:showLegendKey val="0"/>
          <c:showVal val="1"/>
          <c:showCatName val="0"/>
          <c:showSerName val="0"/>
          <c:showPercent val="0"/>
          <c:showBubbleSize val="0"/>
        </c:dLbls>
        <c:gapWidth val="128"/>
        <c:overlap val="-78"/>
        <c:axId val="231012992"/>
        <c:axId val="51986816"/>
      </c:barChart>
      <c:catAx>
        <c:axId val="231012992"/>
        <c:scaling>
          <c:orientation val="minMax"/>
        </c:scaling>
        <c:delete val="0"/>
        <c:axPos val="b"/>
        <c:majorTickMark val="out"/>
        <c:minorTickMark val="none"/>
        <c:tickLblPos val="none"/>
        <c:crossAx val="51986816"/>
        <c:crosses val="autoZero"/>
        <c:auto val="1"/>
        <c:lblAlgn val="ctr"/>
        <c:lblOffset val="100"/>
        <c:noMultiLvlLbl val="0"/>
      </c:catAx>
      <c:valAx>
        <c:axId val="51986816"/>
        <c:scaling>
          <c:orientation val="minMax"/>
        </c:scaling>
        <c:delete val="0"/>
        <c:axPos val="l"/>
        <c:numFmt formatCode="0%" sourceLinked="1"/>
        <c:majorTickMark val="out"/>
        <c:minorTickMark val="none"/>
        <c:tickLblPos val="nextTo"/>
        <c:crossAx val="231012992"/>
        <c:crosses val="autoZero"/>
        <c:crossBetween val="between"/>
      </c:valAx>
    </c:plotArea>
    <c:legend>
      <c:legendPos val="b"/>
      <c:layout>
        <c:manualLayout>
          <c:xMode val="edge"/>
          <c:yMode val="edge"/>
          <c:x val="2.0936935210145367E-2"/>
          <c:y val="0.47520558427405679"/>
          <c:w val="0.95571205286796923"/>
          <c:h val="0.51004997263810992"/>
        </c:manualLayout>
      </c:layout>
      <c:overlay val="0"/>
    </c:legend>
    <c:plotVisOnly val="1"/>
    <c:dispBlanksAs val="gap"/>
    <c:showDLblsOverMax val="0"/>
  </c:chart>
  <c:txPr>
    <a:bodyPr/>
    <a:lstStyle/>
    <a:p>
      <a:pPr>
        <a:defRPr b="1">
          <a:latin typeface="Arial Narrow" panose="020B0606020202030204"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b="1" i="0" baseline="0" dirty="0">
                <a:effectLst/>
              </a:rPr>
              <a:t>Профессиональные дефициты в области </a:t>
            </a:r>
            <a:r>
              <a:rPr lang="ru-RU" sz="1400" b="1" i="0" u="none" strike="noStrike" baseline="0" dirty="0">
                <a:effectLst/>
              </a:rPr>
              <a:t>методических компетенций</a:t>
            </a:r>
            <a:endParaRPr lang="ru-RU" sz="1400" dirty="0">
              <a:effectLst/>
            </a:endParaRPr>
          </a:p>
        </c:rich>
      </c:tx>
      <c:layout/>
      <c:overlay val="0"/>
    </c:title>
    <c:autoTitleDeleted val="0"/>
    <c:plotArea>
      <c:layout>
        <c:manualLayout>
          <c:layoutTarget val="inner"/>
          <c:xMode val="edge"/>
          <c:yMode val="edge"/>
          <c:x val="8.8707784766340822E-2"/>
          <c:y val="2.5090439966190668E-2"/>
          <c:w val="0.87373352978764984"/>
          <c:h val="0.46452771899197337"/>
        </c:manualLayout>
      </c:layout>
      <c:barChart>
        <c:barDir val="col"/>
        <c:grouping val="clustered"/>
        <c:varyColors val="0"/>
        <c:ser>
          <c:idx val="0"/>
          <c:order val="0"/>
          <c:tx>
            <c:strRef>
              <c:f>Лист3!$H$569</c:f>
              <c:strCache>
                <c:ptCount val="1"/>
                <c:pt idx="0">
                  <c:v>Проектирование и сопровождение индивидуальных образовательных маршрутов обучающихся </c:v>
                </c:pt>
              </c:strCache>
            </c:strRef>
          </c:tx>
          <c:spPr>
            <a:solidFill>
              <a:schemeClr val="accent5">
                <a:lumMod val="50000"/>
              </a:schemeClr>
            </a:solidFill>
          </c:spPr>
          <c:invertIfNegative val="0"/>
          <c:dLbls>
            <c:spPr>
              <a:noFill/>
              <a:ln>
                <a:noFill/>
              </a:ln>
              <a:effectLst/>
            </c:spPr>
            <c:txPr>
              <a:bodyPr/>
              <a:lstStyle/>
              <a:p>
                <a:pPr>
                  <a:defRPr>
                    <a:solidFill>
                      <a:schemeClr val="bg1"/>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Лист3!$I$569</c:f>
              <c:numCache>
                <c:formatCode>0%</c:formatCode>
                <c:ptCount val="1"/>
                <c:pt idx="0">
                  <c:v>0.28999999999999998</c:v>
                </c:pt>
              </c:numCache>
            </c:numRef>
          </c:val>
          <c:extLst xmlns:c16r2="http://schemas.microsoft.com/office/drawing/2015/06/chart">
            <c:ext xmlns:c16="http://schemas.microsoft.com/office/drawing/2014/chart" uri="{C3380CC4-5D6E-409C-BE32-E72D297353CC}">
              <c16:uniqueId val="{00000000-27CC-4DE1-9F5D-EE5EB1C26D68}"/>
            </c:ext>
          </c:extLst>
        </c:ser>
        <c:ser>
          <c:idx val="1"/>
          <c:order val="1"/>
          <c:tx>
            <c:strRef>
              <c:f>Лист3!$H$570</c:f>
              <c:strCache>
                <c:ptCount val="1"/>
                <c:pt idx="0">
                  <c:v>Освоение эффективных практик интерактивного обучения, обеспечивающих формирование ключевых компетенций и деятельностный подход в обучении </c:v>
                </c:pt>
              </c:strCache>
            </c:strRef>
          </c:tx>
          <c:spPr>
            <a:solidFill>
              <a:schemeClr val="accent5">
                <a:lumMod val="75000"/>
              </a:schemeClr>
            </a:solidFill>
          </c:spPr>
          <c:invertIfNegative val="0"/>
          <c:dLbls>
            <c:spPr>
              <a:noFill/>
              <a:ln>
                <a:noFill/>
              </a:ln>
              <a:effectLst/>
            </c:spPr>
            <c:txPr>
              <a:bodyPr/>
              <a:lstStyle/>
              <a:p>
                <a:pPr>
                  <a:defRPr>
                    <a:solidFill>
                      <a:schemeClr val="bg1"/>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Лист3!$I$570</c:f>
              <c:numCache>
                <c:formatCode>0%</c:formatCode>
                <c:ptCount val="1"/>
                <c:pt idx="0">
                  <c:v>0.28000000000000003</c:v>
                </c:pt>
              </c:numCache>
            </c:numRef>
          </c:val>
          <c:extLst xmlns:c16r2="http://schemas.microsoft.com/office/drawing/2015/06/chart">
            <c:ext xmlns:c16="http://schemas.microsoft.com/office/drawing/2014/chart" uri="{C3380CC4-5D6E-409C-BE32-E72D297353CC}">
              <c16:uniqueId val="{00000001-27CC-4DE1-9F5D-EE5EB1C26D68}"/>
            </c:ext>
          </c:extLst>
        </c:ser>
        <c:ser>
          <c:idx val="2"/>
          <c:order val="2"/>
          <c:tx>
            <c:strRef>
              <c:f>Лист3!$H$571</c:f>
              <c:strCache>
                <c:ptCount val="1"/>
                <c:pt idx="0">
                  <c:v>Освоение современных педагогических образовательных технологий, обеспечивающих достижение образовательных результатов ФГОО ОО (проблемное, развивающее, дифференцированное и др.) </c:v>
                </c:pt>
              </c:strCache>
            </c:strRef>
          </c:tx>
          <c:spPr>
            <a:solidFill>
              <a:schemeClr val="accent5">
                <a:lumMod val="60000"/>
                <a:lumOff val="40000"/>
              </a:schemeClr>
            </a:solidFill>
          </c:spPr>
          <c:invertIfNegative val="0"/>
          <c:dLbls>
            <c:spPr>
              <a:noFill/>
              <a:ln>
                <a:noFill/>
              </a:ln>
              <a:effectLst/>
            </c:spPr>
            <c:txPr>
              <a:bodyPr/>
              <a:lstStyle/>
              <a:p>
                <a:pPr>
                  <a:defRPr>
                    <a:solidFill>
                      <a:schemeClr val="bg1"/>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Лист3!$I$571</c:f>
              <c:numCache>
                <c:formatCode>0%</c:formatCode>
                <c:ptCount val="1"/>
                <c:pt idx="0">
                  <c:v>0.27</c:v>
                </c:pt>
              </c:numCache>
            </c:numRef>
          </c:val>
          <c:extLst xmlns:c16r2="http://schemas.microsoft.com/office/drawing/2015/06/chart">
            <c:ext xmlns:c16="http://schemas.microsoft.com/office/drawing/2014/chart" uri="{C3380CC4-5D6E-409C-BE32-E72D297353CC}">
              <c16:uniqueId val="{00000002-27CC-4DE1-9F5D-EE5EB1C26D68}"/>
            </c:ext>
          </c:extLst>
        </c:ser>
        <c:ser>
          <c:idx val="3"/>
          <c:order val="3"/>
          <c:tx>
            <c:strRef>
              <c:f>Лист3!$H$572</c:f>
              <c:strCache>
                <c:ptCount val="1"/>
                <c:pt idx="0">
                  <c:v>Проектирование учебных занятий по формированию ключевых компетенций школьников (коммуникация, кооперация, креативное мышление и критическое мышление)</c:v>
                </c:pt>
              </c:strCache>
            </c:strRef>
          </c:tx>
          <c:spPr>
            <a:solidFill>
              <a:schemeClr val="accent5">
                <a:lumMod val="40000"/>
                <a:lumOff val="60000"/>
              </a:schemeClr>
            </a:solidFill>
          </c:spPr>
          <c:invertIfNegative val="0"/>
          <c:dLbls>
            <c:dLbl>
              <c:idx val="0"/>
              <c:spPr>
                <a:noFill/>
                <a:ln>
                  <a:noFill/>
                </a:ln>
                <a:effectLst/>
              </c:spPr>
              <c:txPr>
                <a:bodyPr/>
                <a:lstStyle/>
                <a:p>
                  <a:pPr>
                    <a:defRPr>
                      <a:solidFill>
                        <a:schemeClr val="accent1">
                          <a:lumMod val="75000"/>
                        </a:schemeClr>
                      </a:solidFill>
                    </a:defRPr>
                  </a:pPr>
                  <a:endParaRPr lang="ru-RU"/>
                </a:p>
              </c:txPr>
              <c:dLblPos val="inBase"/>
              <c:showLegendKey val="0"/>
              <c:showVal val="1"/>
              <c:showCatName val="0"/>
              <c:showSerName val="0"/>
              <c:showPercent val="0"/>
              <c:showBubbleSize val="0"/>
            </c:dLbl>
            <c:spPr>
              <a:noFill/>
              <a:ln>
                <a:noFill/>
              </a:ln>
              <a:effectLst/>
            </c:spPr>
            <c:txPr>
              <a:bodyPr/>
              <a:lstStyle/>
              <a:p>
                <a:pPr>
                  <a:defRPr>
                    <a:solidFill>
                      <a:schemeClr val="bg1">
                        <a:lumMod val="50000"/>
                      </a:schemeClr>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Лист3!$I$572</c:f>
              <c:numCache>
                <c:formatCode>0%</c:formatCode>
                <c:ptCount val="1"/>
                <c:pt idx="0">
                  <c:v>0.24</c:v>
                </c:pt>
              </c:numCache>
            </c:numRef>
          </c:val>
          <c:extLst xmlns:c16r2="http://schemas.microsoft.com/office/drawing/2015/06/chart">
            <c:ext xmlns:c16="http://schemas.microsoft.com/office/drawing/2014/chart" uri="{C3380CC4-5D6E-409C-BE32-E72D297353CC}">
              <c16:uniqueId val="{00000004-27CC-4DE1-9F5D-EE5EB1C26D68}"/>
            </c:ext>
          </c:extLst>
        </c:ser>
        <c:ser>
          <c:idx val="4"/>
          <c:order val="4"/>
          <c:tx>
            <c:strRef>
              <c:f>Лист3!$H$573</c:f>
              <c:strCache>
                <c:ptCount val="1"/>
                <c:pt idx="0">
                  <c:v>Технологии сопровождения (тьюторство, коучинг, консалтинг, супервизия) обучающихся в образовательной организации</c:v>
                </c:pt>
              </c:strCache>
            </c:strRef>
          </c:tx>
          <c:spPr>
            <a:solidFill>
              <a:schemeClr val="accent5">
                <a:lumMod val="20000"/>
                <a:lumOff val="80000"/>
              </a:schemeClr>
            </a:solidFill>
          </c:spPr>
          <c:invertIfNegative val="0"/>
          <c:dLbls>
            <c:spPr>
              <a:noFill/>
              <a:ln>
                <a:noFill/>
              </a:ln>
              <a:effectLst/>
            </c:spPr>
            <c:txPr>
              <a:bodyPr/>
              <a:lstStyle/>
              <a:p>
                <a:pPr>
                  <a:defRPr>
                    <a:solidFill>
                      <a:schemeClr val="accent1">
                        <a:lumMod val="50000"/>
                      </a:schemeClr>
                    </a:solidFill>
                  </a:defRPr>
                </a:pPr>
                <a:endParaRPr lang="ru-RU"/>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Лист3!$I$573</c:f>
              <c:numCache>
                <c:formatCode>0%</c:formatCode>
                <c:ptCount val="1"/>
                <c:pt idx="0">
                  <c:v>0.23</c:v>
                </c:pt>
              </c:numCache>
            </c:numRef>
          </c:val>
          <c:extLst xmlns:c16r2="http://schemas.microsoft.com/office/drawing/2015/06/chart">
            <c:ext xmlns:c16="http://schemas.microsoft.com/office/drawing/2014/chart" uri="{C3380CC4-5D6E-409C-BE32-E72D297353CC}">
              <c16:uniqueId val="{00000005-27CC-4DE1-9F5D-EE5EB1C26D68}"/>
            </c:ext>
          </c:extLst>
        </c:ser>
        <c:dLbls>
          <c:dLblPos val="inBase"/>
          <c:showLegendKey val="0"/>
          <c:showVal val="1"/>
          <c:showCatName val="0"/>
          <c:showSerName val="0"/>
          <c:showPercent val="0"/>
          <c:showBubbleSize val="0"/>
        </c:dLbls>
        <c:gapWidth val="128"/>
        <c:overlap val="-78"/>
        <c:axId val="136637056"/>
        <c:axId val="136638848"/>
      </c:barChart>
      <c:catAx>
        <c:axId val="136637056"/>
        <c:scaling>
          <c:orientation val="minMax"/>
        </c:scaling>
        <c:delete val="0"/>
        <c:axPos val="b"/>
        <c:majorTickMark val="none"/>
        <c:minorTickMark val="none"/>
        <c:tickLblPos val="none"/>
        <c:crossAx val="136638848"/>
        <c:crosses val="autoZero"/>
        <c:auto val="1"/>
        <c:lblAlgn val="ctr"/>
        <c:lblOffset val="100"/>
        <c:noMultiLvlLbl val="0"/>
      </c:catAx>
      <c:valAx>
        <c:axId val="136638848"/>
        <c:scaling>
          <c:orientation val="minMax"/>
        </c:scaling>
        <c:delete val="0"/>
        <c:axPos val="l"/>
        <c:numFmt formatCode="0%" sourceLinked="1"/>
        <c:majorTickMark val="out"/>
        <c:minorTickMark val="none"/>
        <c:tickLblPos val="nextTo"/>
        <c:crossAx val="136637056"/>
        <c:crosses val="autoZero"/>
        <c:crossBetween val="between"/>
      </c:valAx>
    </c:plotArea>
    <c:legend>
      <c:legendPos val="b"/>
      <c:layout>
        <c:manualLayout>
          <c:xMode val="edge"/>
          <c:yMode val="edge"/>
          <c:x val="2.625263021352859E-2"/>
          <c:y val="0.52295584008613982"/>
          <c:w val="0.94540758861871377"/>
          <c:h val="0.46349842093028365"/>
        </c:manualLayout>
      </c:layout>
      <c:overlay val="0"/>
    </c:legend>
    <c:plotVisOnly val="1"/>
    <c:dispBlanksAs val="gap"/>
    <c:showDLblsOverMax val="0"/>
  </c:chart>
  <c:txPr>
    <a:bodyPr/>
    <a:lstStyle/>
    <a:p>
      <a:pPr>
        <a:defRPr b="1">
          <a:latin typeface="Arial Narrow" panose="020B0606020202030204" pitchFamily="34"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809E6-21E4-45C9-91F3-0F6A000DF23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CAADCAE7-8683-41D0-BD6F-C3BA06A24973}">
      <dgm:prSet phldrT="[Текст]"/>
      <dgm:spPr/>
      <dgm:t>
        <a:bodyPr/>
        <a:lstStyle/>
        <a:p>
          <a:r>
            <a:rPr lang="ru-RU" altLang="ru-RU" b="1" dirty="0" smtClean="0"/>
            <a:t>Содержание</a:t>
          </a:r>
          <a:endParaRPr lang="ru-RU" dirty="0"/>
        </a:p>
      </dgm:t>
    </dgm:pt>
    <dgm:pt modelId="{4A4633DE-DB6B-4DCE-9A7E-96F40758C1CE}" type="parTrans" cxnId="{88B69299-E5B6-4783-B8C9-00DA6B53B9D5}">
      <dgm:prSet/>
      <dgm:spPr/>
      <dgm:t>
        <a:bodyPr/>
        <a:lstStyle/>
        <a:p>
          <a:endParaRPr lang="ru-RU"/>
        </a:p>
      </dgm:t>
    </dgm:pt>
    <dgm:pt modelId="{92107B12-A5EC-47A0-A0C0-3956EFE7564A}" type="sibTrans" cxnId="{88B69299-E5B6-4783-B8C9-00DA6B53B9D5}">
      <dgm:prSet/>
      <dgm:spPr/>
      <dgm:t>
        <a:bodyPr/>
        <a:lstStyle/>
        <a:p>
          <a:endParaRPr lang="ru-RU"/>
        </a:p>
      </dgm:t>
    </dgm:pt>
    <dgm:pt modelId="{DE4E1B12-E830-4CC2-AB74-56EA11FC7BC2}">
      <dgm:prSet phldrT="[Текст]"/>
      <dgm:spPr/>
      <dgm:t>
        <a:bodyPr/>
        <a:lstStyle/>
        <a:p>
          <a:r>
            <a:rPr lang="ru-RU" altLang="ru-RU" b="1" dirty="0" smtClean="0"/>
            <a:t>Средства</a:t>
          </a:r>
          <a:endParaRPr lang="ru-RU" dirty="0"/>
        </a:p>
      </dgm:t>
    </dgm:pt>
    <dgm:pt modelId="{84832E55-E861-4757-BBB5-8DF11736F086}" type="parTrans" cxnId="{2AC5D671-C391-413A-A21D-BA75C1AA6A0F}">
      <dgm:prSet/>
      <dgm:spPr/>
      <dgm:t>
        <a:bodyPr/>
        <a:lstStyle/>
        <a:p>
          <a:endParaRPr lang="ru-RU"/>
        </a:p>
      </dgm:t>
    </dgm:pt>
    <dgm:pt modelId="{9C2DCA41-4F01-453E-80B7-64BEE0FD615D}" type="sibTrans" cxnId="{2AC5D671-C391-413A-A21D-BA75C1AA6A0F}">
      <dgm:prSet/>
      <dgm:spPr/>
      <dgm:t>
        <a:bodyPr/>
        <a:lstStyle/>
        <a:p>
          <a:endParaRPr lang="ru-RU"/>
        </a:p>
      </dgm:t>
    </dgm:pt>
    <dgm:pt modelId="{6BC7807A-F708-4D8A-97B1-B78F14D575C5}">
      <dgm:prSet phldrT="[Текст]"/>
      <dgm:spPr/>
      <dgm:t>
        <a:bodyPr/>
        <a:lstStyle/>
        <a:p>
          <a:r>
            <a:rPr lang="ru-RU" altLang="ru-RU" b="1" dirty="0" smtClean="0"/>
            <a:t>Формы</a:t>
          </a:r>
          <a:endParaRPr lang="ru-RU" dirty="0"/>
        </a:p>
      </dgm:t>
    </dgm:pt>
    <dgm:pt modelId="{165E72F1-8B27-4154-9255-78AD9EA59187}" type="parTrans" cxnId="{29300083-6CF2-4D57-836D-24B4C191BEBF}">
      <dgm:prSet/>
      <dgm:spPr/>
      <dgm:t>
        <a:bodyPr/>
        <a:lstStyle/>
        <a:p>
          <a:endParaRPr lang="ru-RU"/>
        </a:p>
      </dgm:t>
    </dgm:pt>
    <dgm:pt modelId="{679C3123-7724-4757-9A21-D6FCAC8DDDAA}" type="sibTrans" cxnId="{29300083-6CF2-4D57-836D-24B4C191BEBF}">
      <dgm:prSet/>
      <dgm:spPr/>
      <dgm:t>
        <a:bodyPr/>
        <a:lstStyle/>
        <a:p>
          <a:endParaRPr lang="ru-RU"/>
        </a:p>
      </dgm:t>
    </dgm:pt>
    <dgm:pt modelId="{CF5E0326-B6E0-41E1-B4D9-2F340E9E1816}">
      <dgm:prSet/>
      <dgm:spPr/>
      <dgm:t>
        <a:bodyPr/>
        <a:lstStyle/>
        <a:p>
          <a:r>
            <a:rPr lang="ru-RU" altLang="ru-RU" b="1" smtClean="0"/>
            <a:t>Методы</a:t>
          </a:r>
          <a:endParaRPr lang="ru-RU"/>
        </a:p>
      </dgm:t>
    </dgm:pt>
    <dgm:pt modelId="{EFBE8BD1-8E60-47A4-8367-3D343D89A894}" type="parTrans" cxnId="{3B696333-C3ED-4233-86EE-3283162DE421}">
      <dgm:prSet/>
      <dgm:spPr/>
      <dgm:t>
        <a:bodyPr/>
        <a:lstStyle/>
        <a:p>
          <a:endParaRPr lang="ru-RU"/>
        </a:p>
      </dgm:t>
    </dgm:pt>
    <dgm:pt modelId="{25798D30-DA8F-4A5E-880F-45E7D2EC4E65}" type="sibTrans" cxnId="{3B696333-C3ED-4233-86EE-3283162DE421}">
      <dgm:prSet/>
      <dgm:spPr/>
      <dgm:t>
        <a:bodyPr/>
        <a:lstStyle/>
        <a:p>
          <a:endParaRPr lang="ru-RU"/>
        </a:p>
      </dgm:t>
    </dgm:pt>
    <dgm:pt modelId="{FEA9529C-6668-4328-B7D0-570D9668B1C9}">
      <dgm:prSet/>
      <dgm:spPr/>
      <dgm:t>
        <a:bodyPr/>
        <a:lstStyle/>
        <a:p>
          <a:r>
            <a:rPr lang="ru-RU" altLang="ru-RU" b="1" smtClean="0"/>
            <a:t>Результат (рефлексия, самооценка)</a:t>
          </a:r>
          <a:endParaRPr lang="ru-RU" altLang="ru-RU" b="1" dirty="0" smtClean="0"/>
        </a:p>
      </dgm:t>
    </dgm:pt>
    <dgm:pt modelId="{7CEA1489-F38E-4AC6-9248-B2DE3C714AC3}" type="parTrans" cxnId="{3469E3D0-85C4-443E-ADEA-10788DB8302A}">
      <dgm:prSet/>
      <dgm:spPr/>
      <dgm:t>
        <a:bodyPr/>
        <a:lstStyle/>
        <a:p>
          <a:endParaRPr lang="ru-RU"/>
        </a:p>
      </dgm:t>
    </dgm:pt>
    <dgm:pt modelId="{239FAEC0-99D7-4114-93C4-DC22E5DAFB63}" type="sibTrans" cxnId="{3469E3D0-85C4-443E-ADEA-10788DB8302A}">
      <dgm:prSet/>
      <dgm:spPr/>
      <dgm:t>
        <a:bodyPr/>
        <a:lstStyle/>
        <a:p>
          <a:endParaRPr lang="ru-RU"/>
        </a:p>
      </dgm:t>
    </dgm:pt>
    <dgm:pt modelId="{23D31B70-5E6D-4ACC-9F4C-3671BEEB67FA}">
      <dgm:prSet/>
      <dgm:spPr/>
      <dgm:t>
        <a:bodyPr/>
        <a:lstStyle/>
        <a:p>
          <a:r>
            <a:rPr lang="ru-RU" altLang="ru-RU" b="1" smtClean="0"/>
            <a:t>Оценка</a:t>
          </a:r>
          <a:endParaRPr lang="ru-RU"/>
        </a:p>
      </dgm:t>
    </dgm:pt>
    <dgm:pt modelId="{A353482C-F5CF-49EE-9B37-E9101196ED5C}" type="parTrans" cxnId="{49B7882B-B95A-4161-9918-3D4250EF97B2}">
      <dgm:prSet/>
      <dgm:spPr/>
      <dgm:t>
        <a:bodyPr/>
        <a:lstStyle/>
        <a:p>
          <a:endParaRPr lang="ru-RU"/>
        </a:p>
      </dgm:t>
    </dgm:pt>
    <dgm:pt modelId="{1473B515-0BB1-43F8-A1D9-FFFBFD2B55FC}" type="sibTrans" cxnId="{49B7882B-B95A-4161-9918-3D4250EF97B2}">
      <dgm:prSet/>
      <dgm:spPr/>
      <dgm:t>
        <a:bodyPr/>
        <a:lstStyle/>
        <a:p>
          <a:endParaRPr lang="ru-RU"/>
        </a:p>
      </dgm:t>
    </dgm:pt>
    <dgm:pt modelId="{83C27218-B798-479A-BE19-CB701849DECE}" type="pres">
      <dgm:prSet presAssocID="{88A809E6-21E4-45C9-91F3-0F6A000DF237}" presName="Name0" presStyleCnt="0">
        <dgm:presLayoutVars>
          <dgm:chMax val="7"/>
          <dgm:chPref val="7"/>
          <dgm:dir/>
        </dgm:presLayoutVars>
      </dgm:prSet>
      <dgm:spPr/>
      <dgm:t>
        <a:bodyPr/>
        <a:lstStyle/>
        <a:p>
          <a:endParaRPr lang="ru-RU"/>
        </a:p>
      </dgm:t>
    </dgm:pt>
    <dgm:pt modelId="{F9E3CF8E-D6A3-4C0F-A911-3BE210A2503A}" type="pres">
      <dgm:prSet presAssocID="{88A809E6-21E4-45C9-91F3-0F6A000DF237}" presName="Name1" presStyleCnt="0"/>
      <dgm:spPr/>
    </dgm:pt>
    <dgm:pt modelId="{E7F40C39-BFFA-4FE5-97E9-69DD4C1E760E}" type="pres">
      <dgm:prSet presAssocID="{88A809E6-21E4-45C9-91F3-0F6A000DF237}" presName="cycle" presStyleCnt="0"/>
      <dgm:spPr/>
    </dgm:pt>
    <dgm:pt modelId="{A5CC8A38-9877-4F22-8D1F-12C1985C81C7}" type="pres">
      <dgm:prSet presAssocID="{88A809E6-21E4-45C9-91F3-0F6A000DF237}" presName="srcNode" presStyleLbl="node1" presStyleIdx="0" presStyleCnt="6"/>
      <dgm:spPr/>
    </dgm:pt>
    <dgm:pt modelId="{2B4B8199-0CF4-4CA1-8EAD-19C3DFB24E65}" type="pres">
      <dgm:prSet presAssocID="{88A809E6-21E4-45C9-91F3-0F6A000DF237}" presName="conn" presStyleLbl="parChTrans1D2" presStyleIdx="0" presStyleCnt="1"/>
      <dgm:spPr/>
      <dgm:t>
        <a:bodyPr/>
        <a:lstStyle/>
        <a:p>
          <a:endParaRPr lang="ru-RU"/>
        </a:p>
      </dgm:t>
    </dgm:pt>
    <dgm:pt modelId="{82994480-150A-4575-BC8A-D694607838F2}" type="pres">
      <dgm:prSet presAssocID="{88A809E6-21E4-45C9-91F3-0F6A000DF237}" presName="extraNode" presStyleLbl="node1" presStyleIdx="0" presStyleCnt="6"/>
      <dgm:spPr/>
    </dgm:pt>
    <dgm:pt modelId="{C840242A-00F4-4453-952E-466DE97025A5}" type="pres">
      <dgm:prSet presAssocID="{88A809E6-21E4-45C9-91F3-0F6A000DF237}" presName="dstNode" presStyleLbl="node1" presStyleIdx="0" presStyleCnt="6"/>
      <dgm:spPr/>
    </dgm:pt>
    <dgm:pt modelId="{81F6115C-A85F-4BCF-B354-9F9DE8D67D90}" type="pres">
      <dgm:prSet presAssocID="{CAADCAE7-8683-41D0-BD6F-C3BA06A24973}" presName="text_1" presStyleLbl="node1" presStyleIdx="0" presStyleCnt="6">
        <dgm:presLayoutVars>
          <dgm:bulletEnabled val="1"/>
        </dgm:presLayoutVars>
      </dgm:prSet>
      <dgm:spPr/>
      <dgm:t>
        <a:bodyPr/>
        <a:lstStyle/>
        <a:p>
          <a:endParaRPr lang="ru-RU"/>
        </a:p>
      </dgm:t>
    </dgm:pt>
    <dgm:pt modelId="{7DEE622A-65D9-4ECC-AF18-8ED485206538}" type="pres">
      <dgm:prSet presAssocID="{CAADCAE7-8683-41D0-BD6F-C3BA06A24973}" presName="accent_1" presStyleCnt="0"/>
      <dgm:spPr/>
    </dgm:pt>
    <dgm:pt modelId="{E8E6E242-CFAD-4E1E-89D2-96407531567B}" type="pres">
      <dgm:prSet presAssocID="{CAADCAE7-8683-41D0-BD6F-C3BA06A24973}" presName="accentRepeatNode" presStyleLbl="solidFgAcc1" presStyleIdx="0" presStyleCnt="6"/>
      <dgm:spPr/>
    </dgm:pt>
    <dgm:pt modelId="{4AE5FC97-F719-4258-B7DD-55D8C5BAEC1F}" type="pres">
      <dgm:prSet presAssocID="{CF5E0326-B6E0-41E1-B4D9-2F340E9E1816}" presName="text_2" presStyleLbl="node1" presStyleIdx="1" presStyleCnt="6">
        <dgm:presLayoutVars>
          <dgm:bulletEnabled val="1"/>
        </dgm:presLayoutVars>
      </dgm:prSet>
      <dgm:spPr/>
      <dgm:t>
        <a:bodyPr/>
        <a:lstStyle/>
        <a:p>
          <a:endParaRPr lang="ru-RU"/>
        </a:p>
      </dgm:t>
    </dgm:pt>
    <dgm:pt modelId="{AE2F53CF-F00F-49FE-884E-47ED12E2C02B}" type="pres">
      <dgm:prSet presAssocID="{CF5E0326-B6E0-41E1-B4D9-2F340E9E1816}" presName="accent_2" presStyleCnt="0"/>
      <dgm:spPr/>
    </dgm:pt>
    <dgm:pt modelId="{F0893B3C-B837-44C3-B267-625595B203DC}" type="pres">
      <dgm:prSet presAssocID="{CF5E0326-B6E0-41E1-B4D9-2F340E9E1816}" presName="accentRepeatNode" presStyleLbl="solidFgAcc1" presStyleIdx="1" presStyleCnt="6"/>
      <dgm:spPr/>
    </dgm:pt>
    <dgm:pt modelId="{917F7DC3-C955-435D-80D4-72A45B360E69}" type="pres">
      <dgm:prSet presAssocID="{DE4E1B12-E830-4CC2-AB74-56EA11FC7BC2}" presName="text_3" presStyleLbl="node1" presStyleIdx="2" presStyleCnt="6">
        <dgm:presLayoutVars>
          <dgm:bulletEnabled val="1"/>
        </dgm:presLayoutVars>
      </dgm:prSet>
      <dgm:spPr/>
      <dgm:t>
        <a:bodyPr/>
        <a:lstStyle/>
        <a:p>
          <a:endParaRPr lang="ru-RU"/>
        </a:p>
      </dgm:t>
    </dgm:pt>
    <dgm:pt modelId="{4E984825-37C2-4597-A441-F294C9148672}" type="pres">
      <dgm:prSet presAssocID="{DE4E1B12-E830-4CC2-AB74-56EA11FC7BC2}" presName="accent_3" presStyleCnt="0"/>
      <dgm:spPr/>
    </dgm:pt>
    <dgm:pt modelId="{8C3ACC90-2C64-4E66-A07F-099DB3E77D7E}" type="pres">
      <dgm:prSet presAssocID="{DE4E1B12-E830-4CC2-AB74-56EA11FC7BC2}" presName="accentRepeatNode" presStyleLbl="solidFgAcc1" presStyleIdx="2" presStyleCnt="6"/>
      <dgm:spPr/>
    </dgm:pt>
    <dgm:pt modelId="{40C3EA63-04C8-4B8A-95D9-CBFC6CA37850}" type="pres">
      <dgm:prSet presAssocID="{6BC7807A-F708-4D8A-97B1-B78F14D575C5}" presName="text_4" presStyleLbl="node1" presStyleIdx="3" presStyleCnt="6">
        <dgm:presLayoutVars>
          <dgm:bulletEnabled val="1"/>
        </dgm:presLayoutVars>
      </dgm:prSet>
      <dgm:spPr/>
      <dgm:t>
        <a:bodyPr/>
        <a:lstStyle/>
        <a:p>
          <a:endParaRPr lang="ru-RU"/>
        </a:p>
      </dgm:t>
    </dgm:pt>
    <dgm:pt modelId="{ED30FC40-5B21-474D-95D8-FBD60864BC86}" type="pres">
      <dgm:prSet presAssocID="{6BC7807A-F708-4D8A-97B1-B78F14D575C5}" presName="accent_4" presStyleCnt="0"/>
      <dgm:spPr/>
    </dgm:pt>
    <dgm:pt modelId="{B72EFE49-3DC8-4217-9196-0ABE233EF8D5}" type="pres">
      <dgm:prSet presAssocID="{6BC7807A-F708-4D8A-97B1-B78F14D575C5}" presName="accentRepeatNode" presStyleLbl="solidFgAcc1" presStyleIdx="3" presStyleCnt="6"/>
      <dgm:spPr/>
    </dgm:pt>
    <dgm:pt modelId="{BADBFE86-93E3-4EFB-9B34-B4883F974F06}" type="pres">
      <dgm:prSet presAssocID="{FEA9529C-6668-4328-B7D0-570D9668B1C9}" presName="text_5" presStyleLbl="node1" presStyleIdx="4" presStyleCnt="6">
        <dgm:presLayoutVars>
          <dgm:bulletEnabled val="1"/>
        </dgm:presLayoutVars>
      </dgm:prSet>
      <dgm:spPr/>
      <dgm:t>
        <a:bodyPr/>
        <a:lstStyle/>
        <a:p>
          <a:endParaRPr lang="ru-RU"/>
        </a:p>
      </dgm:t>
    </dgm:pt>
    <dgm:pt modelId="{9290276C-D115-4DB0-A9C5-C1A3FC370C36}" type="pres">
      <dgm:prSet presAssocID="{FEA9529C-6668-4328-B7D0-570D9668B1C9}" presName="accent_5" presStyleCnt="0"/>
      <dgm:spPr/>
    </dgm:pt>
    <dgm:pt modelId="{F69A1143-8044-45D1-84DB-3E3841FC2328}" type="pres">
      <dgm:prSet presAssocID="{FEA9529C-6668-4328-B7D0-570D9668B1C9}" presName="accentRepeatNode" presStyleLbl="solidFgAcc1" presStyleIdx="4" presStyleCnt="6"/>
      <dgm:spPr/>
    </dgm:pt>
    <dgm:pt modelId="{092239F8-FCE3-4A71-9A45-BE0E4BD7A662}" type="pres">
      <dgm:prSet presAssocID="{23D31B70-5E6D-4ACC-9F4C-3671BEEB67FA}" presName="text_6" presStyleLbl="node1" presStyleIdx="5" presStyleCnt="6">
        <dgm:presLayoutVars>
          <dgm:bulletEnabled val="1"/>
        </dgm:presLayoutVars>
      </dgm:prSet>
      <dgm:spPr/>
      <dgm:t>
        <a:bodyPr/>
        <a:lstStyle/>
        <a:p>
          <a:endParaRPr lang="ru-RU"/>
        </a:p>
      </dgm:t>
    </dgm:pt>
    <dgm:pt modelId="{1955009E-CB2B-4340-AF66-377403436EBC}" type="pres">
      <dgm:prSet presAssocID="{23D31B70-5E6D-4ACC-9F4C-3671BEEB67FA}" presName="accent_6" presStyleCnt="0"/>
      <dgm:spPr/>
    </dgm:pt>
    <dgm:pt modelId="{1A6F1D5C-BC2F-43E4-AD0A-5FC167554251}" type="pres">
      <dgm:prSet presAssocID="{23D31B70-5E6D-4ACC-9F4C-3671BEEB67FA}" presName="accentRepeatNode" presStyleLbl="solidFgAcc1" presStyleIdx="5" presStyleCnt="6"/>
      <dgm:spPr/>
    </dgm:pt>
  </dgm:ptLst>
  <dgm:cxnLst>
    <dgm:cxn modelId="{36E8C877-1102-465D-8AD1-E6CE1D57A811}" type="presOf" srcId="{FEA9529C-6668-4328-B7D0-570D9668B1C9}" destId="{BADBFE86-93E3-4EFB-9B34-B4883F974F06}" srcOrd="0" destOrd="0" presId="urn:microsoft.com/office/officeart/2008/layout/VerticalCurvedList"/>
    <dgm:cxn modelId="{B77A872E-7DCC-4533-A8D1-63377044E9C8}" type="presOf" srcId="{CAADCAE7-8683-41D0-BD6F-C3BA06A24973}" destId="{81F6115C-A85F-4BCF-B354-9F9DE8D67D90}" srcOrd="0" destOrd="0" presId="urn:microsoft.com/office/officeart/2008/layout/VerticalCurvedList"/>
    <dgm:cxn modelId="{49B7882B-B95A-4161-9918-3D4250EF97B2}" srcId="{88A809E6-21E4-45C9-91F3-0F6A000DF237}" destId="{23D31B70-5E6D-4ACC-9F4C-3671BEEB67FA}" srcOrd="5" destOrd="0" parTransId="{A353482C-F5CF-49EE-9B37-E9101196ED5C}" sibTransId="{1473B515-0BB1-43F8-A1D9-FFFBFD2B55FC}"/>
    <dgm:cxn modelId="{2AC5D671-C391-413A-A21D-BA75C1AA6A0F}" srcId="{88A809E6-21E4-45C9-91F3-0F6A000DF237}" destId="{DE4E1B12-E830-4CC2-AB74-56EA11FC7BC2}" srcOrd="2" destOrd="0" parTransId="{84832E55-E861-4757-BBB5-8DF11736F086}" sibTransId="{9C2DCA41-4F01-453E-80B7-64BEE0FD615D}"/>
    <dgm:cxn modelId="{3469E3D0-85C4-443E-ADEA-10788DB8302A}" srcId="{88A809E6-21E4-45C9-91F3-0F6A000DF237}" destId="{FEA9529C-6668-4328-B7D0-570D9668B1C9}" srcOrd="4" destOrd="0" parTransId="{7CEA1489-F38E-4AC6-9248-B2DE3C714AC3}" sibTransId="{239FAEC0-99D7-4114-93C4-DC22E5DAFB63}"/>
    <dgm:cxn modelId="{3B696333-C3ED-4233-86EE-3283162DE421}" srcId="{88A809E6-21E4-45C9-91F3-0F6A000DF237}" destId="{CF5E0326-B6E0-41E1-B4D9-2F340E9E1816}" srcOrd="1" destOrd="0" parTransId="{EFBE8BD1-8E60-47A4-8367-3D343D89A894}" sibTransId="{25798D30-DA8F-4A5E-880F-45E7D2EC4E65}"/>
    <dgm:cxn modelId="{88B69299-E5B6-4783-B8C9-00DA6B53B9D5}" srcId="{88A809E6-21E4-45C9-91F3-0F6A000DF237}" destId="{CAADCAE7-8683-41D0-BD6F-C3BA06A24973}" srcOrd="0" destOrd="0" parTransId="{4A4633DE-DB6B-4DCE-9A7E-96F40758C1CE}" sibTransId="{92107B12-A5EC-47A0-A0C0-3956EFE7564A}"/>
    <dgm:cxn modelId="{2D7EF0E2-934E-4438-B35A-5E8C3C9A1945}" type="presOf" srcId="{CF5E0326-B6E0-41E1-B4D9-2F340E9E1816}" destId="{4AE5FC97-F719-4258-B7DD-55D8C5BAEC1F}" srcOrd="0" destOrd="0" presId="urn:microsoft.com/office/officeart/2008/layout/VerticalCurvedList"/>
    <dgm:cxn modelId="{C0077E91-7369-483D-AF17-845567DDF67C}" type="presOf" srcId="{92107B12-A5EC-47A0-A0C0-3956EFE7564A}" destId="{2B4B8199-0CF4-4CA1-8EAD-19C3DFB24E65}" srcOrd="0" destOrd="0" presId="urn:microsoft.com/office/officeart/2008/layout/VerticalCurvedList"/>
    <dgm:cxn modelId="{FC4DAD67-E24F-48EF-9AF9-496B7068FE2B}" type="presOf" srcId="{88A809E6-21E4-45C9-91F3-0F6A000DF237}" destId="{83C27218-B798-479A-BE19-CB701849DECE}" srcOrd="0" destOrd="0" presId="urn:microsoft.com/office/officeart/2008/layout/VerticalCurvedList"/>
    <dgm:cxn modelId="{58C94F2D-4B06-4380-8643-2F8CABD4A7DE}" type="presOf" srcId="{23D31B70-5E6D-4ACC-9F4C-3671BEEB67FA}" destId="{092239F8-FCE3-4A71-9A45-BE0E4BD7A662}" srcOrd="0" destOrd="0" presId="urn:microsoft.com/office/officeart/2008/layout/VerticalCurvedList"/>
    <dgm:cxn modelId="{9413BA5E-0975-4761-AD42-65A48669C0BD}" type="presOf" srcId="{6BC7807A-F708-4D8A-97B1-B78F14D575C5}" destId="{40C3EA63-04C8-4B8A-95D9-CBFC6CA37850}" srcOrd="0" destOrd="0" presId="urn:microsoft.com/office/officeart/2008/layout/VerticalCurvedList"/>
    <dgm:cxn modelId="{7D6BF66C-EEE9-4A5A-863B-D447FCE1A165}" type="presOf" srcId="{DE4E1B12-E830-4CC2-AB74-56EA11FC7BC2}" destId="{917F7DC3-C955-435D-80D4-72A45B360E69}" srcOrd="0" destOrd="0" presId="urn:microsoft.com/office/officeart/2008/layout/VerticalCurvedList"/>
    <dgm:cxn modelId="{29300083-6CF2-4D57-836D-24B4C191BEBF}" srcId="{88A809E6-21E4-45C9-91F3-0F6A000DF237}" destId="{6BC7807A-F708-4D8A-97B1-B78F14D575C5}" srcOrd="3" destOrd="0" parTransId="{165E72F1-8B27-4154-9255-78AD9EA59187}" sibTransId="{679C3123-7724-4757-9A21-D6FCAC8DDDAA}"/>
    <dgm:cxn modelId="{AEC28628-DA4B-45EF-85F2-674E67C6F854}" type="presParOf" srcId="{83C27218-B798-479A-BE19-CB701849DECE}" destId="{F9E3CF8E-D6A3-4C0F-A911-3BE210A2503A}" srcOrd="0" destOrd="0" presId="urn:microsoft.com/office/officeart/2008/layout/VerticalCurvedList"/>
    <dgm:cxn modelId="{A5A350EF-5873-48E2-AC6A-2A347B65BC81}" type="presParOf" srcId="{F9E3CF8E-D6A3-4C0F-A911-3BE210A2503A}" destId="{E7F40C39-BFFA-4FE5-97E9-69DD4C1E760E}" srcOrd="0" destOrd="0" presId="urn:microsoft.com/office/officeart/2008/layout/VerticalCurvedList"/>
    <dgm:cxn modelId="{C7190DAD-B8A8-4C52-9767-2E53BBE9D404}" type="presParOf" srcId="{E7F40C39-BFFA-4FE5-97E9-69DD4C1E760E}" destId="{A5CC8A38-9877-4F22-8D1F-12C1985C81C7}" srcOrd="0" destOrd="0" presId="urn:microsoft.com/office/officeart/2008/layout/VerticalCurvedList"/>
    <dgm:cxn modelId="{95944D7C-72BA-4B7B-BE97-1315312CCACF}" type="presParOf" srcId="{E7F40C39-BFFA-4FE5-97E9-69DD4C1E760E}" destId="{2B4B8199-0CF4-4CA1-8EAD-19C3DFB24E65}" srcOrd="1" destOrd="0" presId="urn:microsoft.com/office/officeart/2008/layout/VerticalCurvedList"/>
    <dgm:cxn modelId="{D7D5ED52-605B-41B9-87A7-02ED5783400C}" type="presParOf" srcId="{E7F40C39-BFFA-4FE5-97E9-69DD4C1E760E}" destId="{82994480-150A-4575-BC8A-D694607838F2}" srcOrd="2" destOrd="0" presId="urn:microsoft.com/office/officeart/2008/layout/VerticalCurvedList"/>
    <dgm:cxn modelId="{00A658E2-FCE8-4E22-8BAF-8BC2F72FA015}" type="presParOf" srcId="{E7F40C39-BFFA-4FE5-97E9-69DD4C1E760E}" destId="{C840242A-00F4-4453-952E-466DE97025A5}" srcOrd="3" destOrd="0" presId="urn:microsoft.com/office/officeart/2008/layout/VerticalCurvedList"/>
    <dgm:cxn modelId="{035D52D4-92F0-4790-9044-BCEE5AB97D38}" type="presParOf" srcId="{F9E3CF8E-D6A3-4C0F-A911-3BE210A2503A}" destId="{81F6115C-A85F-4BCF-B354-9F9DE8D67D90}" srcOrd="1" destOrd="0" presId="urn:microsoft.com/office/officeart/2008/layout/VerticalCurvedList"/>
    <dgm:cxn modelId="{A3EC4F5B-990B-40F8-8571-DA4389D56D21}" type="presParOf" srcId="{F9E3CF8E-D6A3-4C0F-A911-3BE210A2503A}" destId="{7DEE622A-65D9-4ECC-AF18-8ED485206538}" srcOrd="2" destOrd="0" presId="urn:microsoft.com/office/officeart/2008/layout/VerticalCurvedList"/>
    <dgm:cxn modelId="{46726364-864F-4A1D-9308-75AF939D2523}" type="presParOf" srcId="{7DEE622A-65D9-4ECC-AF18-8ED485206538}" destId="{E8E6E242-CFAD-4E1E-89D2-96407531567B}" srcOrd="0" destOrd="0" presId="urn:microsoft.com/office/officeart/2008/layout/VerticalCurvedList"/>
    <dgm:cxn modelId="{899684E8-290F-4040-A1E5-C3E4B911AF7F}" type="presParOf" srcId="{F9E3CF8E-D6A3-4C0F-A911-3BE210A2503A}" destId="{4AE5FC97-F719-4258-B7DD-55D8C5BAEC1F}" srcOrd="3" destOrd="0" presId="urn:microsoft.com/office/officeart/2008/layout/VerticalCurvedList"/>
    <dgm:cxn modelId="{A7C5787A-0C14-4E56-A840-E6B8D59EF174}" type="presParOf" srcId="{F9E3CF8E-D6A3-4C0F-A911-3BE210A2503A}" destId="{AE2F53CF-F00F-49FE-884E-47ED12E2C02B}" srcOrd="4" destOrd="0" presId="urn:microsoft.com/office/officeart/2008/layout/VerticalCurvedList"/>
    <dgm:cxn modelId="{7E29B06A-F9FF-4779-8A3B-7CBEBA8305D4}" type="presParOf" srcId="{AE2F53CF-F00F-49FE-884E-47ED12E2C02B}" destId="{F0893B3C-B837-44C3-B267-625595B203DC}" srcOrd="0" destOrd="0" presId="urn:microsoft.com/office/officeart/2008/layout/VerticalCurvedList"/>
    <dgm:cxn modelId="{76F9AB27-9B17-41AC-B73F-816791780A7F}" type="presParOf" srcId="{F9E3CF8E-D6A3-4C0F-A911-3BE210A2503A}" destId="{917F7DC3-C955-435D-80D4-72A45B360E69}" srcOrd="5" destOrd="0" presId="urn:microsoft.com/office/officeart/2008/layout/VerticalCurvedList"/>
    <dgm:cxn modelId="{9CEA9373-6038-4803-A5F2-BA297D064129}" type="presParOf" srcId="{F9E3CF8E-D6A3-4C0F-A911-3BE210A2503A}" destId="{4E984825-37C2-4597-A441-F294C9148672}" srcOrd="6" destOrd="0" presId="urn:microsoft.com/office/officeart/2008/layout/VerticalCurvedList"/>
    <dgm:cxn modelId="{F5EBA360-75D8-4618-9FFF-F63A0F6693EF}" type="presParOf" srcId="{4E984825-37C2-4597-A441-F294C9148672}" destId="{8C3ACC90-2C64-4E66-A07F-099DB3E77D7E}" srcOrd="0" destOrd="0" presId="urn:microsoft.com/office/officeart/2008/layout/VerticalCurvedList"/>
    <dgm:cxn modelId="{F76BC884-7CCF-4BB7-BE0B-91F4B2FFB482}" type="presParOf" srcId="{F9E3CF8E-D6A3-4C0F-A911-3BE210A2503A}" destId="{40C3EA63-04C8-4B8A-95D9-CBFC6CA37850}" srcOrd="7" destOrd="0" presId="urn:microsoft.com/office/officeart/2008/layout/VerticalCurvedList"/>
    <dgm:cxn modelId="{F3E3ECD6-DB44-48F3-931C-A22144033E1F}" type="presParOf" srcId="{F9E3CF8E-D6A3-4C0F-A911-3BE210A2503A}" destId="{ED30FC40-5B21-474D-95D8-FBD60864BC86}" srcOrd="8" destOrd="0" presId="urn:microsoft.com/office/officeart/2008/layout/VerticalCurvedList"/>
    <dgm:cxn modelId="{37E38B44-B5B2-464F-8311-49C6D640C4F5}" type="presParOf" srcId="{ED30FC40-5B21-474D-95D8-FBD60864BC86}" destId="{B72EFE49-3DC8-4217-9196-0ABE233EF8D5}" srcOrd="0" destOrd="0" presId="urn:microsoft.com/office/officeart/2008/layout/VerticalCurvedList"/>
    <dgm:cxn modelId="{4D7A4F56-8D34-4577-943F-D95249EDD47B}" type="presParOf" srcId="{F9E3CF8E-D6A3-4C0F-A911-3BE210A2503A}" destId="{BADBFE86-93E3-4EFB-9B34-B4883F974F06}" srcOrd="9" destOrd="0" presId="urn:microsoft.com/office/officeart/2008/layout/VerticalCurvedList"/>
    <dgm:cxn modelId="{FE85E9FA-005D-481D-AF97-18A483FA4722}" type="presParOf" srcId="{F9E3CF8E-D6A3-4C0F-A911-3BE210A2503A}" destId="{9290276C-D115-4DB0-A9C5-C1A3FC370C36}" srcOrd="10" destOrd="0" presId="urn:microsoft.com/office/officeart/2008/layout/VerticalCurvedList"/>
    <dgm:cxn modelId="{4620E8F1-5576-4235-917E-D1AAC4811EFC}" type="presParOf" srcId="{9290276C-D115-4DB0-A9C5-C1A3FC370C36}" destId="{F69A1143-8044-45D1-84DB-3E3841FC2328}" srcOrd="0" destOrd="0" presId="urn:microsoft.com/office/officeart/2008/layout/VerticalCurvedList"/>
    <dgm:cxn modelId="{F095BBD8-ECD7-476A-9935-6ED72CAB8C29}" type="presParOf" srcId="{F9E3CF8E-D6A3-4C0F-A911-3BE210A2503A}" destId="{092239F8-FCE3-4A71-9A45-BE0E4BD7A662}" srcOrd="11" destOrd="0" presId="urn:microsoft.com/office/officeart/2008/layout/VerticalCurvedList"/>
    <dgm:cxn modelId="{558900EB-475D-43D0-A1FC-2AC838F1C6B1}" type="presParOf" srcId="{F9E3CF8E-D6A3-4C0F-A911-3BE210A2503A}" destId="{1955009E-CB2B-4340-AF66-377403436EBC}" srcOrd="12" destOrd="0" presId="urn:microsoft.com/office/officeart/2008/layout/VerticalCurvedList"/>
    <dgm:cxn modelId="{04D9C082-EF23-4883-8056-A21A64E52CCF}" type="presParOf" srcId="{1955009E-CB2B-4340-AF66-377403436EBC}" destId="{1A6F1D5C-BC2F-43E4-AD0A-5FC1675542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B8199-0CF4-4CA1-8EAD-19C3DFB24E65}">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6115C-A85F-4BCF-B354-9F9DE8D67D90}">
      <dsp:nvSpPr>
        <dsp:cNvPr id="0" name=""/>
        <dsp:cNvSpPr/>
      </dsp:nvSpPr>
      <dsp:spPr>
        <a:xfrm>
          <a:off x="328048" y="214010"/>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ru-RU" altLang="ru-RU" sz="2200" b="1" kern="1200" dirty="0" smtClean="0"/>
            <a:t>Содержание</a:t>
          </a:r>
          <a:endParaRPr lang="ru-RU" sz="2200" kern="1200" dirty="0"/>
        </a:p>
      </dsp:txBody>
      <dsp:txXfrm>
        <a:off x="328048" y="214010"/>
        <a:ext cx="5712764" cy="427857"/>
      </dsp:txXfrm>
    </dsp:sp>
    <dsp:sp modelId="{E8E6E242-CFAD-4E1E-89D2-96407531567B}">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E5FC97-F719-4258-B7DD-55D8C5BAEC1F}">
      <dsp:nvSpPr>
        <dsp:cNvPr id="0" name=""/>
        <dsp:cNvSpPr/>
      </dsp:nvSpPr>
      <dsp:spPr>
        <a:xfrm>
          <a:off x="679991" y="855715"/>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ru-RU" altLang="ru-RU" sz="2200" b="1" kern="1200" smtClean="0"/>
            <a:t>Методы</a:t>
          </a:r>
          <a:endParaRPr lang="ru-RU" sz="2200" kern="1200"/>
        </a:p>
      </dsp:txBody>
      <dsp:txXfrm>
        <a:off x="679991" y="855715"/>
        <a:ext cx="5360822" cy="427857"/>
      </dsp:txXfrm>
    </dsp:sp>
    <dsp:sp modelId="{F0893B3C-B837-44C3-B267-625595B203DC}">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F7DC3-C955-435D-80D4-72A45B360E69}">
      <dsp:nvSpPr>
        <dsp:cNvPr id="0" name=""/>
        <dsp:cNvSpPr/>
      </dsp:nvSpPr>
      <dsp:spPr>
        <a:xfrm>
          <a:off x="840925" y="1497421"/>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ru-RU" altLang="ru-RU" sz="2200" b="1" kern="1200" dirty="0" smtClean="0"/>
            <a:t>Средства</a:t>
          </a:r>
          <a:endParaRPr lang="ru-RU" sz="2200" kern="1200" dirty="0"/>
        </a:p>
      </dsp:txBody>
      <dsp:txXfrm>
        <a:off x="840925" y="1497421"/>
        <a:ext cx="5199888" cy="427857"/>
      </dsp:txXfrm>
    </dsp:sp>
    <dsp:sp modelId="{8C3ACC90-2C64-4E66-A07F-099DB3E77D7E}">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3EA63-04C8-4B8A-95D9-CBFC6CA37850}">
      <dsp:nvSpPr>
        <dsp:cNvPr id="0" name=""/>
        <dsp:cNvSpPr/>
      </dsp:nvSpPr>
      <dsp:spPr>
        <a:xfrm>
          <a:off x="840925" y="2138720"/>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ru-RU" altLang="ru-RU" sz="2200" b="1" kern="1200" dirty="0" smtClean="0"/>
            <a:t>Формы</a:t>
          </a:r>
          <a:endParaRPr lang="ru-RU" sz="2200" kern="1200" dirty="0"/>
        </a:p>
      </dsp:txBody>
      <dsp:txXfrm>
        <a:off x="840925" y="2138720"/>
        <a:ext cx="5199888" cy="427857"/>
      </dsp:txXfrm>
    </dsp:sp>
    <dsp:sp modelId="{B72EFE49-3DC8-4217-9196-0ABE233EF8D5}">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BFE86-93E3-4EFB-9B34-B4883F974F06}">
      <dsp:nvSpPr>
        <dsp:cNvPr id="0" name=""/>
        <dsp:cNvSpPr/>
      </dsp:nvSpPr>
      <dsp:spPr>
        <a:xfrm>
          <a:off x="679991" y="2780426"/>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ru-RU" altLang="ru-RU" sz="2200" b="1" kern="1200" smtClean="0"/>
            <a:t>Результат (рефлексия, самооценка)</a:t>
          </a:r>
          <a:endParaRPr lang="ru-RU" altLang="ru-RU" sz="2200" b="1" kern="1200" dirty="0" smtClean="0"/>
        </a:p>
      </dsp:txBody>
      <dsp:txXfrm>
        <a:off x="679991" y="2780426"/>
        <a:ext cx="5360822" cy="427857"/>
      </dsp:txXfrm>
    </dsp:sp>
    <dsp:sp modelId="{F69A1143-8044-45D1-84DB-3E3841FC2328}">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239F8-FCE3-4A71-9A45-BE0E4BD7A662}">
      <dsp:nvSpPr>
        <dsp:cNvPr id="0" name=""/>
        <dsp:cNvSpPr/>
      </dsp:nvSpPr>
      <dsp:spPr>
        <a:xfrm>
          <a:off x="328048" y="3422131"/>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5880" rIns="55880" bIns="55880" numCol="1" spcCol="1270" anchor="ctr" anchorCtr="0">
          <a:noAutofit/>
        </a:bodyPr>
        <a:lstStyle/>
        <a:p>
          <a:pPr lvl="0" algn="l" defTabSz="977900">
            <a:lnSpc>
              <a:spcPct val="90000"/>
            </a:lnSpc>
            <a:spcBef>
              <a:spcPct val="0"/>
            </a:spcBef>
            <a:spcAft>
              <a:spcPct val="35000"/>
            </a:spcAft>
          </a:pPr>
          <a:r>
            <a:rPr lang="ru-RU" altLang="ru-RU" sz="2200" b="1" kern="1200" smtClean="0"/>
            <a:t>Оценка</a:t>
          </a:r>
          <a:endParaRPr lang="ru-RU" sz="2200" kern="1200"/>
        </a:p>
      </dsp:txBody>
      <dsp:txXfrm>
        <a:off x="328048" y="3422131"/>
        <a:ext cx="5712764" cy="427857"/>
      </dsp:txXfrm>
    </dsp:sp>
    <dsp:sp modelId="{1A6F1D5C-BC2F-43E4-AD0A-5FC167554251}">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C564258E-080E-4140-BBEA-F28D34A3BD67}" type="datetimeFigureOut">
              <a:rPr lang="ru-RU" smtClean="0"/>
              <a:t>09.02.2023</a:t>
            </a:fld>
            <a:endParaRPr lang="ru-RU"/>
          </a:p>
        </p:txBody>
      </p:sp>
      <p:sp>
        <p:nvSpPr>
          <p:cNvPr id="4" name="Образ слайда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A82D85B6-470A-494F-9740-D20647F74774}" type="slidenum">
              <a:rPr lang="ru-RU" smtClean="0"/>
              <a:t>‹#›</a:t>
            </a:fld>
            <a:endParaRPr lang="ru-RU"/>
          </a:p>
        </p:txBody>
      </p:sp>
    </p:spTree>
    <p:extLst>
      <p:ext uri="{BB962C8B-B14F-4D97-AF65-F5344CB8AC3E}">
        <p14:creationId xmlns:p14="http://schemas.microsoft.com/office/powerpoint/2010/main" val="88521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edsovet.su/fgo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pedsovet.su/publ/115-1-0-516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smtClean="0">
                <a:solidFill>
                  <a:schemeClr val="tx1"/>
                </a:solidFill>
                <a:effectLst/>
                <a:latin typeface="+mn-lt"/>
                <a:ea typeface="+mn-ea"/>
                <a:cs typeface="+mn-cs"/>
              </a:rPr>
              <a:t>Кстати, в Финляндии предусмотрены два учителя на класс: один – работает со всем классом, другой — занимается  с теми, кому тяжело дается предмет.</a:t>
            </a:r>
            <a:endParaRPr lang="ru-RU"/>
          </a:p>
        </p:txBody>
      </p:sp>
      <p:sp>
        <p:nvSpPr>
          <p:cNvPr id="4" name="Номер слайда 3"/>
          <p:cNvSpPr>
            <a:spLocks noGrp="1"/>
          </p:cNvSpPr>
          <p:nvPr>
            <p:ph type="sldNum" sz="quarter" idx="10"/>
          </p:nvPr>
        </p:nvSpPr>
        <p:spPr/>
        <p:txBody>
          <a:bodyPr/>
          <a:lstStyle/>
          <a:p>
            <a:fld id="{A955BA44-B382-4AAB-A762-CE87272D8A0D}" type="slidenum">
              <a:rPr lang="ru-RU" smtClean="0"/>
              <a:t>13</a:t>
            </a:fld>
            <a:endParaRPr lang="ru-RU"/>
          </a:p>
        </p:txBody>
      </p:sp>
    </p:spTree>
    <p:extLst>
      <p:ext uri="{BB962C8B-B14F-4D97-AF65-F5344CB8AC3E}">
        <p14:creationId xmlns:p14="http://schemas.microsoft.com/office/powerpoint/2010/main" val="277914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Такой подход нашел отражение в основных нормативных документах </a:t>
            </a:r>
            <a:r>
              <a:rPr lang="ru-RU" altLang="ru-RU" smtClean="0">
                <a:hlinkClick r:id="rId3"/>
              </a:rPr>
              <a:t>ФГОС</a:t>
            </a:r>
            <a:r>
              <a:rPr lang="ru-RU" altLang="ru-RU" smtClean="0"/>
              <a:t>. Метапредметные компетентности внесены в перечень основных результатов обучения, которые, согласно новым стандартам, должны освоить обучающиеся.</a:t>
            </a:r>
          </a:p>
          <a:p>
            <a:r>
              <a:rPr lang="ru-RU" altLang="ru-RU" smtClean="0"/>
              <a:t>Понятие «метапредметность» имеет несколько смыслов. В дидактике чаще всего оно употребляется в значении «надпредметности», т.е. объема знаний, который формируется и используется не в процессе преподавания какого-то определенного школьного предмета, а в ходе всего обучения. Метапредметные знания необходимы для решения как образовательных задач, так и различных жизненных ситуаций.</a:t>
            </a:r>
          </a:p>
          <a:p>
            <a:r>
              <a:rPr lang="ru-RU" altLang="ru-RU" smtClean="0"/>
              <a:t>В ФГОС метапредметные компетентности увязаны с </a:t>
            </a:r>
            <a:r>
              <a:rPr lang="ru-RU" altLang="ru-RU" smtClean="0">
                <a:hlinkClick r:id="rId4"/>
              </a:rPr>
              <a:t>универсальными учебными действиями</a:t>
            </a:r>
            <a:r>
              <a:rPr lang="ru-RU" altLang="ru-RU" smtClean="0"/>
              <a:t>, которые делают любую деятельность осознанной и результативной. </a:t>
            </a:r>
          </a:p>
          <a:p>
            <a:endParaRPr lang="ru-RU" altLang="ru-RU" smtClean="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F51EC3A-B789-4525-8446-DE88F0C5C034}" type="slidenum">
              <a:rPr lang="ru-RU" altLang="ru-RU" smtClean="0"/>
              <a:pPr/>
              <a:t>20</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Модель метапредметности А.Г.Кузнецовой.</a:t>
            </a:r>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9130E5A-876E-4567-9368-F079C10A6142}" type="slidenum">
              <a:rPr lang="ru-RU" altLang="ru-RU" smtClean="0"/>
              <a:pPr/>
              <a:t>21</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79BDF8-BD76-40B1-8622-AB7F69CFCF7E}" type="slidenum">
              <a:rPr lang="ru-RU" smtClean="0"/>
              <a:t>46</a:t>
            </a:fld>
            <a:endParaRPr lang="ru-RU"/>
          </a:p>
        </p:txBody>
      </p:sp>
    </p:spTree>
    <p:extLst>
      <p:ext uri="{BB962C8B-B14F-4D97-AF65-F5344CB8AC3E}">
        <p14:creationId xmlns:p14="http://schemas.microsoft.com/office/powerpoint/2010/main" val="12902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microsoft.com/office/2007/relationships/hdphoto" Target="../media/hdphoto9.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image" Target="../media/image6.png"/><Relationship Id="rId16"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chart" Target="../charts/chart2.xml"/><Relationship Id="rId5" Type="http://schemas.microsoft.com/office/2007/relationships/hdphoto" Target="../media/hdphoto4.wdp"/><Relationship Id="rId15" Type="http://schemas.openxmlformats.org/officeDocument/2006/relationships/image" Target="../media/image12.png"/><Relationship Id="rId10" Type="http://schemas.openxmlformats.org/officeDocument/2006/relationships/chart" Target="../charts/chart1.xml"/><Relationship Id="rId4" Type="http://schemas.openxmlformats.org/officeDocument/2006/relationships/image" Target="../media/image7.png"/><Relationship Id="rId9" Type="http://schemas.microsoft.com/office/2007/relationships/hdphoto" Target="../media/hdphoto6.wdp"/><Relationship Id="rId14" Type="http://schemas.microsoft.com/office/2007/relationships/hdphoto" Target="../media/hdphoto7.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4.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8229600" cy="1143000"/>
          </a:xfrm>
        </p:spPr>
        <p:txBody>
          <a:bodyPr>
            <a:normAutofit fontScale="90000"/>
          </a:bodyPr>
          <a:lstStyle/>
          <a:p>
            <a:r>
              <a:rPr lang="ru-RU" dirty="0" smtClean="0"/>
              <a:t>Преодоление </a:t>
            </a:r>
            <a:br>
              <a:rPr lang="ru-RU" dirty="0" smtClean="0"/>
            </a:br>
            <a:r>
              <a:rPr lang="ru-RU" dirty="0" smtClean="0"/>
              <a:t>школьной неуспешности: </a:t>
            </a:r>
            <a:br>
              <a:rPr lang="ru-RU" dirty="0" smtClean="0"/>
            </a:br>
            <a:r>
              <a:rPr lang="ru-RU" dirty="0" smtClean="0"/>
              <a:t>эффективные приемы обучения</a:t>
            </a:r>
            <a:endParaRPr lang="ru-RU" dirty="0"/>
          </a:p>
        </p:txBody>
      </p:sp>
      <p:sp>
        <p:nvSpPr>
          <p:cNvPr id="3" name="Заголовок 1"/>
          <p:cNvSpPr txBox="1">
            <a:spLocks/>
          </p:cNvSpPr>
          <p:nvPr/>
        </p:nvSpPr>
        <p:spPr>
          <a:xfrm>
            <a:off x="710545" y="38610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i="1" dirty="0" smtClean="0"/>
              <a:t>по материалам курсов повышения квалификации </a:t>
            </a:r>
            <a:endParaRPr lang="ru-RU" sz="2800" i="1" dirty="0"/>
          </a:p>
        </p:txBody>
      </p:sp>
    </p:spTree>
    <p:extLst>
      <p:ext uri="{BB962C8B-B14F-4D97-AF65-F5344CB8AC3E}">
        <p14:creationId xmlns:p14="http://schemas.microsoft.com/office/powerpoint/2010/main" val="3959878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073427"/>
          </a:xfrm>
        </p:spPr>
        <p:txBody>
          <a:bodyPr>
            <a:normAutofit/>
          </a:bodyPr>
          <a:lstStyle/>
          <a:p>
            <a:r>
              <a:rPr lang="ru-RU" dirty="0"/>
              <a:t>В школу приходят разные дети: кто-то быстро соображает, и на  уроке ему элементарно скучно; кто-то тугодум, и ему нужно время, чтобы «врубиться» в тему,  поэтому он не успевает за классом и отстает; у кого-то принципиально другой тип мышления, не совпадающий с логикой предмета и т.д</a:t>
            </a:r>
            <a:r>
              <a:rPr lang="ru-RU" dirty="0" smtClean="0"/>
              <a:t>.</a:t>
            </a:r>
          </a:p>
          <a:p>
            <a:pPr marL="0" indent="0" algn="ctr">
              <a:buNone/>
            </a:pPr>
            <a:r>
              <a:rPr lang="ru-RU" sz="4400" b="1" dirty="0" smtClean="0">
                <a:solidFill>
                  <a:srgbClr val="FF0000"/>
                </a:solidFill>
              </a:rPr>
              <a:t>Что ещё?</a:t>
            </a:r>
            <a:endParaRPr lang="ru-RU" sz="4400" b="1" dirty="0">
              <a:solidFill>
                <a:srgbClr val="FF0000"/>
              </a:solidFill>
            </a:endParaRPr>
          </a:p>
        </p:txBody>
      </p:sp>
    </p:spTree>
    <p:extLst>
      <p:ext uri="{BB962C8B-B14F-4D97-AF65-F5344CB8AC3E}">
        <p14:creationId xmlns:p14="http://schemas.microsoft.com/office/powerpoint/2010/main" val="2201013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5275"/>
            <a:ext cx="756084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842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2425257" y="4365104"/>
            <a:ext cx="4963981" cy="646331"/>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b="1" dirty="0" smtClean="0">
                <a:solidFill>
                  <a:srgbClr val="002060"/>
                </a:solidFill>
                <a:latin typeface="Times New Roman" panose="02020603050405020304" pitchFamily="18" charset="0"/>
                <a:cs typeface="Times New Roman" panose="02020603050405020304" pitchFamily="18" charset="0"/>
              </a:rPr>
              <a:t>Учащиеся с низкой  мотивацией учений </a:t>
            </a:r>
            <a:endParaRPr lang="ru-RU" altLang="ru-RU" dirty="0" smtClean="0">
              <a:solidFill>
                <a:srgbClr val="002060"/>
              </a:solidFill>
              <a:latin typeface="Times New Roman" panose="02020603050405020304" pitchFamily="18" charset="0"/>
              <a:cs typeface="Times New Roman" panose="02020603050405020304" pitchFamily="18" charset="0"/>
            </a:endParaRPr>
          </a:p>
          <a:p>
            <a:pPr algn="ctr">
              <a:defRPr/>
            </a:pPr>
            <a:r>
              <a:rPr lang="ru-RU" altLang="ru-RU" b="1" dirty="0" smtClean="0">
                <a:solidFill>
                  <a:srgbClr val="002060"/>
                </a:solidFill>
                <a:latin typeface="Times New Roman" panose="02020603050405020304" pitchFamily="18" charset="0"/>
                <a:cs typeface="Times New Roman" panose="02020603050405020304" pitchFamily="18" charset="0"/>
              </a:rPr>
              <a:t>(НЕ ХОТЯТ)</a:t>
            </a:r>
            <a:endParaRPr lang="ru-RU" altLang="ru-RU" dirty="0" smtClean="0"/>
          </a:p>
        </p:txBody>
      </p:sp>
      <p:sp>
        <p:nvSpPr>
          <p:cNvPr id="10243" name="Прямоугольник 2"/>
          <p:cNvSpPr>
            <a:spLocks noChangeArrowheads="1"/>
          </p:cNvSpPr>
          <p:nvPr/>
        </p:nvSpPr>
        <p:spPr bwMode="auto">
          <a:xfrm>
            <a:off x="4727917" y="5410199"/>
            <a:ext cx="4206478" cy="646113"/>
          </a:xfrm>
          <a:prstGeom prst="rect">
            <a:avLst/>
          </a:prstGeom>
          <a:solidFill>
            <a:schemeClr val="accent2">
              <a:lumMod val="40000"/>
              <a:lumOff val="60000"/>
            </a:schemeClr>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b="1" dirty="0" smtClean="0">
                <a:solidFill>
                  <a:srgbClr val="002060"/>
                </a:solidFill>
                <a:latin typeface="Times New Roman" panose="02020603050405020304" pitchFamily="18" charset="0"/>
                <a:cs typeface="Times New Roman" panose="02020603050405020304" pitchFamily="18" charset="0"/>
              </a:rPr>
              <a:t>Учащиеся со слабыми способностями</a:t>
            </a:r>
            <a:endParaRPr lang="ru-RU" altLang="ru-RU" dirty="0" smtClean="0">
              <a:solidFill>
                <a:srgbClr val="002060"/>
              </a:solidFill>
              <a:latin typeface="Times New Roman" panose="02020603050405020304" pitchFamily="18" charset="0"/>
              <a:cs typeface="Times New Roman" panose="02020603050405020304" pitchFamily="18" charset="0"/>
            </a:endParaRPr>
          </a:p>
          <a:p>
            <a:pPr algn="ctr">
              <a:defRPr/>
            </a:pPr>
            <a:r>
              <a:rPr lang="ru-RU" altLang="ru-RU" b="1" dirty="0" smtClean="0">
                <a:solidFill>
                  <a:srgbClr val="002060"/>
                </a:solidFill>
                <a:latin typeface="Times New Roman" panose="02020603050405020304" pitchFamily="18" charset="0"/>
                <a:cs typeface="Times New Roman" panose="02020603050405020304" pitchFamily="18" charset="0"/>
              </a:rPr>
              <a:t>(НЕ МОГУТ)</a:t>
            </a:r>
            <a:endParaRPr lang="ru-RU" altLang="ru-RU" dirty="0" smtClean="0">
              <a:solidFill>
                <a:srgbClr val="002060"/>
              </a:solidFill>
              <a:latin typeface="Times New Roman" panose="02020603050405020304" pitchFamily="18" charset="0"/>
              <a:cs typeface="Times New Roman" panose="02020603050405020304" pitchFamily="18" charset="0"/>
            </a:endParaRPr>
          </a:p>
        </p:txBody>
      </p:sp>
      <p:sp>
        <p:nvSpPr>
          <p:cNvPr id="10244" name="Прямоугольник 3"/>
          <p:cNvSpPr>
            <a:spLocks noChangeArrowheads="1"/>
          </p:cNvSpPr>
          <p:nvPr/>
        </p:nvSpPr>
        <p:spPr bwMode="auto">
          <a:xfrm>
            <a:off x="270722" y="3403541"/>
            <a:ext cx="6560434" cy="646331"/>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b="1" dirty="0" smtClean="0">
                <a:solidFill>
                  <a:srgbClr val="002060"/>
                </a:solidFill>
                <a:latin typeface="Times New Roman" panose="02020603050405020304" pitchFamily="18" charset="0"/>
                <a:cs typeface="Times New Roman" panose="02020603050405020304" pitchFamily="18" charset="0"/>
              </a:rPr>
              <a:t>Учащиеся с несформированными  навыками учебного труда </a:t>
            </a:r>
          </a:p>
          <a:p>
            <a:pPr algn="ctr">
              <a:defRPr/>
            </a:pPr>
            <a:r>
              <a:rPr lang="ru-RU" altLang="ru-RU" b="1" dirty="0" smtClean="0">
                <a:solidFill>
                  <a:srgbClr val="002060"/>
                </a:solidFill>
                <a:latin typeface="Times New Roman" panose="02020603050405020304" pitchFamily="18" charset="0"/>
                <a:cs typeface="Times New Roman" panose="02020603050405020304" pitchFamily="18" charset="0"/>
              </a:rPr>
              <a:t>(НЕ УМЕЮТ УЧИТЬСЯ)</a:t>
            </a:r>
            <a:endParaRPr lang="ru-RU" altLang="ru-RU" dirty="0" smtClean="0"/>
          </a:p>
        </p:txBody>
      </p:sp>
      <p:sp>
        <p:nvSpPr>
          <p:cNvPr id="5" name="Прямоугольник 4"/>
          <p:cNvSpPr/>
          <p:nvPr/>
        </p:nvSpPr>
        <p:spPr>
          <a:xfrm>
            <a:off x="3477550" y="620688"/>
            <a:ext cx="1742522" cy="733425"/>
          </a:xfrm>
          <a:prstGeom prst="rect">
            <a:avLst/>
          </a:prstGeom>
          <a:solidFill>
            <a:schemeClr val="accent3">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Типы неуспевающих обучающихся</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70722" y="1772816"/>
            <a:ext cx="1557338" cy="733425"/>
          </a:xfrm>
          <a:prstGeom prst="rect">
            <a:avLst/>
          </a:prstGeom>
          <a:solidFill>
            <a:schemeClr val="accent3">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 могут, но хотят учиться</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349910" y="2276872"/>
            <a:ext cx="1557338" cy="733425"/>
          </a:xfrm>
          <a:prstGeom prst="rect">
            <a:avLst/>
          </a:prstGeom>
          <a:solidFill>
            <a:schemeClr val="accent3">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Могут, но не хотят учиться</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092280" y="2276872"/>
            <a:ext cx="1557338" cy="733425"/>
          </a:xfrm>
          <a:prstGeom prst="rect">
            <a:avLst/>
          </a:prstGeom>
          <a:solidFill>
            <a:schemeClr val="accent3">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 могут и не хотят учиться</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7177" name="Прямоугольник 8"/>
          <p:cNvSpPr>
            <a:spLocks noChangeArrowheads="1"/>
          </p:cNvSpPr>
          <p:nvPr/>
        </p:nvSpPr>
        <p:spPr bwMode="auto">
          <a:xfrm>
            <a:off x="4479131" y="3244850"/>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ru-RU" altLang="ru-RU" sz="1800">
                <a:latin typeface="Arial" panose="020B0604020202020204" pitchFamily="34" charset="0"/>
              </a:rPr>
              <a:t> </a:t>
            </a:r>
          </a:p>
        </p:txBody>
      </p:sp>
      <p:cxnSp>
        <p:nvCxnSpPr>
          <p:cNvPr id="3" name="Прямая со стрелкой 2"/>
          <p:cNvCxnSpPr/>
          <p:nvPr/>
        </p:nvCxnSpPr>
        <p:spPr>
          <a:xfrm flipH="1">
            <a:off x="1049391" y="908720"/>
            <a:ext cx="2082449"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923928" y="1354113"/>
            <a:ext cx="0" cy="922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220072" y="987400"/>
            <a:ext cx="2376264" cy="828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853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755576" y="1556792"/>
            <a:ext cx="8229600" cy="4525963"/>
          </a:xfrm>
        </p:spPr>
        <p:txBody>
          <a:bodyPr>
            <a:normAutofit fontScale="92500" lnSpcReduction="20000"/>
          </a:bodyPr>
          <a:lstStyle/>
          <a:p>
            <a:pPr marL="0" indent="0">
              <a:buNone/>
            </a:pPr>
            <a:r>
              <a:rPr lang="ru-RU" dirty="0" smtClean="0"/>
              <a:t>Даже </a:t>
            </a:r>
            <a:r>
              <a:rPr lang="ru-RU" dirty="0"/>
              <a:t>самый талантливый, работает с «ядром класса» — с теми, кто соответствует стандартным требованиям. Это половина, может быть, до 60%. Остальные выпадают. Работа с ними уходит на дом, к родителям,  поэтому им необходимо внимание, оценка, обратная связь</a:t>
            </a:r>
            <a:r>
              <a:rPr lang="ru-RU" dirty="0" smtClean="0"/>
              <a:t>.</a:t>
            </a:r>
          </a:p>
          <a:p>
            <a:pPr marL="0" indent="0" algn="r">
              <a:buNone/>
            </a:pPr>
            <a:r>
              <a:rPr lang="ru-RU" sz="2600" dirty="0"/>
              <a:t>(</a:t>
            </a:r>
            <a:r>
              <a:rPr lang="ru-RU" sz="2600" dirty="0" err="1"/>
              <a:t>Рособрнадзор</a:t>
            </a:r>
            <a:r>
              <a:rPr lang="ru-RU" sz="2600" dirty="0"/>
              <a:t>)</a:t>
            </a:r>
          </a:p>
          <a:p>
            <a:pPr marL="0" indent="0">
              <a:buNone/>
            </a:pPr>
            <a:r>
              <a:rPr lang="ru-RU" dirty="0" smtClean="0"/>
              <a:t>По </a:t>
            </a:r>
            <a:r>
              <a:rPr lang="ru-RU" dirty="0"/>
              <a:t>словам главы </a:t>
            </a:r>
            <a:r>
              <a:rPr lang="ru-RU" dirty="0" err="1"/>
              <a:t>Рособрнадзора</a:t>
            </a:r>
            <a:r>
              <a:rPr lang="ru-RU" dirty="0"/>
              <a:t>, в настоящее время примерно половина школьных учителей-предметников немного не дотягивает до базового уровня подготовки</a:t>
            </a:r>
            <a:r>
              <a:rPr lang="ru-RU" dirty="0" smtClean="0"/>
              <a:t>.</a:t>
            </a:r>
          </a:p>
        </p:txBody>
      </p:sp>
    </p:spTree>
    <p:extLst>
      <p:ext uri="{BB962C8B-B14F-4D97-AF65-F5344CB8AC3E}">
        <p14:creationId xmlns:p14="http://schemas.microsoft.com/office/powerpoint/2010/main" val="2664748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Изображение 3"/>
          <p:cNvPicPr>
            <a:picLocks noChangeAspect="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2387" y="193675"/>
            <a:ext cx="887849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Объект 2"/>
          <p:cNvSpPr txBox="1">
            <a:spLocks/>
          </p:cNvSpPr>
          <p:nvPr/>
        </p:nvSpPr>
        <p:spPr bwMode="auto">
          <a:xfrm>
            <a:off x="5534025" y="1511301"/>
            <a:ext cx="35433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ru-RU" altLang="ru-RU" sz="18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8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8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8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8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800" dirty="0">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600" b="1" dirty="0">
              <a:solidFill>
                <a:srgbClr val="002060"/>
              </a:solidFill>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600" b="1" dirty="0">
              <a:solidFill>
                <a:srgbClr val="002060"/>
              </a:solidFill>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600" b="1" dirty="0">
              <a:solidFill>
                <a:srgbClr val="002060"/>
              </a:solidFill>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600" b="1" dirty="0">
              <a:solidFill>
                <a:srgbClr val="002060"/>
              </a:solidFill>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endParaRPr lang="ru-RU" altLang="ru-RU" sz="1600" b="1" dirty="0">
              <a:solidFill>
                <a:srgbClr val="002060"/>
              </a:solidFill>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buFont typeface="Arial" panose="020B0604020202020204" pitchFamily="34" charset="0"/>
              <a:buNone/>
            </a:pPr>
            <a:r>
              <a:rPr lang="ru-RU" altLang="ru-RU" sz="1600" b="1" dirty="0">
                <a:solidFill>
                  <a:srgbClr val="002060"/>
                </a:solidFill>
                <a:latin typeface="Times New Roman" panose="02020603050405020304" pitchFamily="18" charset="0"/>
                <a:ea typeface="Century Gothic" panose="020B0502020202020204" pitchFamily="34" charset="0"/>
                <a:cs typeface="Times New Roman" panose="02020603050405020304" pitchFamily="18" charset="0"/>
              </a:rPr>
              <a:t>МОУ СОШ №15 </a:t>
            </a:r>
            <a:r>
              <a:rPr lang="ru-RU" altLang="ru-RU" sz="1600" b="1" dirty="0" err="1">
                <a:solidFill>
                  <a:srgbClr val="002060"/>
                </a:solidFill>
                <a:latin typeface="Times New Roman" panose="02020603050405020304" pitchFamily="18" charset="0"/>
                <a:ea typeface="Century Gothic" panose="020B0502020202020204" pitchFamily="34" charset="0"/>
                <a:cs typeface="Times New Roman" panose="02020603050405020304" pitchFamily="18" charset="0"/>
              </a:rPr>
              <a:t>г.Комсомольск</a:t>
            </a:r>
            <a:r>
              <a:rPr lang="ru-RU" altLang="ru-RU" sz="1600" b="1" dirty="0">
                <a:solidFill>
                  <a:srgbClr val="002060"/>
                </a:solidFill>
                <a:latin typeface="Times New Roman" panose="02020603050405020304" pitchFamily="18" charset="0"/>
                <a:ea typeface="Century Gothic" panose="020B0502020202020204" pitchFamily="34" charset="0"/>
                <a:cs typeface="Times New Roman" panose="02020603050405020304" pitchFamily="18" charset="0"/>
              </a:rPr>
              <a:t>-на-Амуре:</a:t>
            </a:r>
            <a:r>
              <a:rPr lang="ru-RU" altLang="ru-RU" sz="1600" b="1" dirty="0">
                <a:solidFill>
                  <a:srgbClr val="FF0000"/>
                </a:solidFill>
                <a:latin typeface="Times New Roman" panose="02020603050405020304" pitchFamily="18" charset="0"/>
                <a:ea typeface="Century Gothic" panose="020B0502020202020204" pitchFamily="34" charset="0"/>
                <a:cs typeface="Times New Roman" panose="02020603050405020304" pitchFamily="18" charset="0"/>
              </a:rPr>
              <a:t>  </a:t>
            </a:r>
            <a:r>
              <a:rPr lang="ru-RU" altLang="ru-RU" sz="1800" b="1" i="1" dirty="0">
                <a:solidFill>
                  <a:srgbClr val="FF0000"/>
                </a:solidFill>
                <a:latin typeface="Times New Roman" panose="02020603050405020304" pitchFamily="18" charset="0"/>
                <a:ea typeface="Century Gothic" panose="020B0502020202020204" pitchFamily="34" charset="0"/>
                <a:cs typeface="Times New Roman" panose="02020603050405020304" pitchFamily="18" charset="0"/>
              </a:rPr>
              <a:t>(План двухмесячника «Гарантия прав на общее  образование каждому подростку» на 2019-2020 </a:t>
            </a:r>
            <a:r>
              <a:rPr lang="ru-RU" altLang="ru-RU" sz="1800" b="1" i="1" dirty="0" err="1">
                <a:solidFill>
                  <a:srgbClr val="FF0000"/>
                </a:solidFill>
                <a:latin typeface="Times New Roman" panose="02020603050405020304" pitchFamily="18" charset="0"/>
                <a:ea typeface="Century Gothic" panose="020B0502020202020204" pitchFamily="34" charset="0"/>
                <a:cs typeface="Times New Roman" panose="02020603050405020304" pitchFamily="18" charset="0"/>
              </a:rPr>
              <a:t>уч.г</a:t>
            </a:r>
            <a:r>
              <a:rPr lang="ru-RU" altLang="ru-RU" sz="1800" b="1" i="1" dirty="0">
                <a:solidFill>
                  <a:srgbClr val="FF0000"/>
                </a:solidFill>
                <a:latin typeface="Times New Roman" panose="02020603050405020304" pitchFamily="18" charset="0"/>
                <a:ea typeface="Century Gothic" panose="020B0502020202020204" pitchFamily="34" charset="0"/>
                <a:cs typeface="Times New Roman" panose="02020603050405020304" pitchFamily="18" charset="0"/>
              </a:rPr>
              <a:t>.)</a:t>
            </a:r>
            <a:r>
              <a:rPr lang="ru-RU" altLang="ru-RU" sz="1800" dirty="0">
                <a:latin typeface="Times New Roman" panose="02020603050405020304" pitchFamily="18" charset="0"/>
                <a:ea typeface="Century Gothic" panose="020B0502020202020204" pitchFamily="34" charset="0"/>
                <a:cs typeface="Times New Roman" panose="02020603050405020304" pitchFamily="18" charset="0"/>
              </a:rPr>
              <a:t> </a:t>
            </a:r>
          </a:p>
          <a:p>
            <a:pPr algn="ctr" eaLnBrk="1" hangingPunct="1">
              <a:lnSpc>
                <a:spcPct val="100000"/>
              </a:lnSpc>
              <a:spcBef>
                <a:spcPts val="2400"/>
              </a:spcBef>
              <a:buClr>
                <a:srgbClr val="70AD47"/>
              </a:buClr>
              <a:buFont typeface="Arial" panose="020B0604020202020204" pitchFamily="34" charset="0"/>
              <a:buNone/>
            </a:pPr>
            <a:r>
              <a:rPr lang="ru-RU" altLang="ru-RU" sz="1800" b="1" dirty="0">
                <a:solidFill>
                  <a:srgbClr val="203864"/>
                </a:solidFill>
                <a:latin typeface="Times New Roman" panose="02020603050405020304" pitchFamily="18" charset="0"/>
                <a:ea typeface="Century Gothic" panose="020B0502020202020204" pitchFamily="34" charset="0"/>
                <a:cs typeface="Times New Roman" panose="02020603050405020304" pitchFamily="18" charset="0"/>
              </a:rPr>
              <a:t>     «Активизировать систему работы с  одаренными учащимися, со </a:t>
            </a:r>
            <a:r>
              <a:rPr lang="ru-RU" altLang="ru-RU" sz="1800" b="1" dirty="0" err="1">
                <a:solidFill>
                  <a:srgbClr val="203864"/>
                </a:solidFill>
                <a:latin typeface="Times New Roman" panose="02020603050405020304" pitchFamily="18" charset="0"/>
                <a:ea typeface="Century Gothic" panose="020B0502020202020204" pitchFamily="34" charset="0"/>
                <a:cs typeface="Times New Roman" panose="02020603050405020304" pitchFamily="18" charset="0"/>
              </a:rPr>
              <a:t>слабоуспеваюшими</a:t>
            </a:r>
            <a:r>
              <a:rPr lang="ru-RU" altLang="ru-RU" sz="1800" b="1" dirty="0">
                <a:solidFill>
                  <a:srgbClr val="203864"/>
                </a:solidFill>
                <a:latin typeface="Times New Roman" panose="02020603050405020304" pitchFamily="18" charset="0"/>
                <a:ea typeface="Century Gothic" panose="020B0502020202020204" pitchFamily="34" charset="0"/>
                <a:cs typeface="Times New Roman" panose="02020603050405020304" pitchFamily="18" charset="0"/>
              </a:rPr>
              <a:t>, неуспевающими учащимися»</a:t>
            </a:r>
          </a:p>
          <a:p>
            <a:pPr>
              <a:lnSpc>
                <a:spcPct val="107000"/>
              </a:lnSpc>
              <a:spcBef>
                <a:spcPct val="0"/>
              </a:spcBef>
              <a:spcAft>
                <a:spcPts val="800"/>
              </a:spcAft>
              <a:buFont typeface="Arial" panose="020B0604020202020204" pitchFamily="34" charset="0"/>
              <a:buNone/>
            </a:pPr>
            <a:endPar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endPar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endPar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u-RU" altLang="ru-RU" sz="1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Необходимо индивидуальное сопровождение талантливых детей, тогда и будут результаты</a:t>
            </a:r>
            <a:r>
              <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(МОУ СОШ </a:t>
            </a:r>
            <a:r>
              <a:rPr lang="ru-RU" altLang="ru-RU"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г.Комсомольск</a:t>
            </a:r>
            <a:r>
              <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-на-Амуре)</a:t>
            </a:r>
            <a:endParaRPr lang="ru-RU" altLang="ru-RU" sz="1600" dirty="0">
              <a:solidFill>
                <a:srgbClr val="002060"/>
              </a:solidFill>
              <a:latin typeface="Times New Roman" panose="02020603050405020304" pitchFamily="18" charset="0"/>
              <a:ea typeface="Calibri" panose="020F0502020204030204" pitchFamily="34" charset="0"/>
              <a:cs typeface="Calibri" panose="020F0502020204030204" pitchFamily="34" charset="0"/>
            </a:endParaRPr>
          </a:p>
          <a:p>
            <a:pPr algn="just">
              <a:lnSpc>
                <a:spcPct val="100000"/>
              </a:lnSpc>
              <a:spcBef>
                <a:spcPct val="0"/>
              </a:spcBef>
              <a:buFont typeface="Arial" panose="020B0604020202020204" pitchFamily="34" charset="0"/>
              <a:buNone/>
            </a:pPr>
            <a:r>
              <a:rPr lang="ru-RU" altLang="ru-RU" sz="1600" dirty="0">
                <a:solidFill>
                  <a:srgbClr val="002060"/>
                </a:solidFill>
                <a:latin typeface="Times New Roman" panose="02020603050405020304" pitchFamily="18" charset="0"/>
                <a:ea typeface="Calibri" panose="020F0502020204030204" pitchFamily="34" charset="0"/>
                <a:cs typeface="Calibri" panose="020F0502020204030204" pitchFamily="34" charset="0"/>
              </a:rPr>
              <a:t> «</a:t>
            </a:r>
            <a:r>
              <a:rPr lang="ru-RU" altLang="ru-RU" sz="1600" b="1" dirty="0">
                <a:solidFill>
                  <a:srgbClr val="002060"/>
                </a:solidFill>
                <a:latin typeface="Times New Roman" panose="02020603050405020304" pitchFamily="18" charset="0"/>
                <a:ea typeface="Calibri" panose="020F0502020204030204" pitchFamily="34" charset="0"/>
                <a:cs typeface="Calibri" panose="020F0502020204030204" pitchFamily="34" charset="0"/>
              </a:rPr>
              <a:t>Индивидуальная работа с каждым членом педагогического коллектива»</a:t>
            </a:r>
            <a:r>
              <a:rPr lang="ru-RU" altLang="ru-RU" sz="1600" dirty="0">
                <a:solidFill>
                  <a:srgbClr val="002060"/>
                </a:solidFill>
                <a:latin typeface="Times New Roman" panose="02020603050405020304" pitchFamily="18" charset="0"/>
                <a:ea typeface="Calibri" panose="020F0502020204030204" pitchFamily="34" charset="0"/>
                <a:cs typeface="Calibri" panose="020F0502020204030204" pitchFamily="34" charset="0"/>
              </a:rPr>
              <a:t> </a:t>
            </a:r>
            <a:r>
              <a:rPr lang="ru-RU" altLang="ru-RU" sz="1800" b="1" i="1" dirty="0">
                <a:solidFill>
                  <a:srgbClr val="7030A0"/>
                </a:solidFill>
                <a:latin typeface="Times New Roman" panose="02020603050405020304" pitchFamily="18" charset="0"/>
                <a:ea typeface="Century Gothic" panose="020B0502020202020204" pitchFamily="34" charset="0"/>
                <a:cs typeface="Century Gothic" panose="020B0502020202020204" pitchFamily="34" charset="0"/>
              </a:rPr>
              <a:t>Проведение «Полезного мониторинга» по математике и информатике по линии ИМЦ  </a:t>
            </a:r>
            <a:r>
              <a:rPr lang="ru-RU" altLang="ru-RU" sz="1800" b="1" i="1" dirty="0">
                <a:solidFill>
                  <a:srgbClr val="FF0000"/>
                </a:solidFill>
                <a:latin typeface="Times New Roman" panose="02020603050405020304" pitchFamily="18" charset="0"/>
                <a:ea typeface="Century Gothic" panose="020B0502020202020204" pitchFamily="34" charset="0"/>
                <a:cs typeface="Century Gothic" panose="020B0502020202020204" pitchFamily="34" charset="0"/>
              </a:rPr>
              <a:t>(МОУ СОШ №53) </a:t>
            </a:r>
          </a:p>
          <a:p>
            <a:pPr algn="ctr" eaLnBrk="1" hangingPunct="1">
              <a:lnSpc>
                <a:spcPct val="100000"/>
              </a:lnSpc>
              <a:spcBef>
                <a:spcPts val="2400"/>
              </a:spcBef>
              <a:buClr>
                <a:srgbClr val="70AD47"/>
              </a:buClr>
              <a:buFont typeface="Arial" panose="020B0604020202020204" pitchFamily="34" charset="0"/>
              <a:buNone/>
            </a:pPr>
            <a:endParaRPr lang="ru-RU" altLang="ru-RU" sz="1800" dirty="0">
              <a:latin typeface="Times New Roman" panose="02020603050405020304" pitchFamily="18" charset="0"/>
              <a:ea typeface="Century Gothic" panose="020B0502020202020204" pitchFamily="34" charset="0"/>
              <a:cs typeface="Century Gothic" panose="020B0502020202020204" pitchFamily="34" charset="0"/>
            </a:endParaRPr>
          </a:p>
        </p:txBody>
      </p:sp>
      <p:sp>
        <p:nvSpPr>
          <p:cNvPr id="33797" name="Прямоугольник 5"/>
          <p:cNvSpPr>
            <a:spLocks noChangeArrowheads="1"/>
          </p:cNvSpPr>
          <p:nvPr/>
        </p:nvSpPr>
        <p:spPr bwMode="auto">
          <a:xfrm>
            <a:off x="103585" y="2044700"/>
            <a:ext cx="4572000" cy="16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buFontTx/>
              <a:buNone/>
            </a:pPr>
            <a:r>
              <a:rPr lang="ru-RU" altLang="ru-RU" sz="1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Развитие ВСОКО! </a:t>
            </a:r>
          </a:p>
          <a:p>
            <a:pPr algn="just">
              <a:lnSpc>
                <a:spcPct val="107000"/>
              </a:lnSpc>
              <a:spcBef>
                <a:spcPct val="0"/>
              </a:spcBef>
              <a:buFontTx/>
              <a:buNone/>
            </a:pPr>
            <a:r>
              <a:rPr lang="ru-RU" altLang="ru-RU" sz="1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Цель - совершенствовать единую систему оценочных процедур, чтобы контролировать</a:t>
            </a:r>
            <a:r>
              <a:rPr lang="ru-RU" altLang="ru-RU" sz="1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600">
                <a:latin typeface="Times New Roman" panose="02020603050405020304" pitchFamily="18" charset="0"/>
                <a:ea typeface="Calibri" panose="020F0502020204030204" pitchFamily="34" charset="0"/>
                <a:cs typeface="Times New Roman" panose="02020603050405020304" pitchFamily="18" charset="0"/>
              </a:rPr>
              <a:t>и стимулировать положительную динамику качества образования в школе </a:t>
            </a:r>
            <a:r>
              <a:rPr lang="ru-RU" altLang="ru-RU" sz="1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(педсовет МБОУ СОШ п.Джамку)</a:t>
            </a:r>
            <a:endParaRPr lang="ru-RU" altLang="ru-RU" sz="1600" b="1">
              <a:solidFill>
                <a:srgbClr val="FF0000"/>
              </a:solidFill>
              <a:ea typeface="Calibri" panose="020F0502020204030204" pitchFamily="34" charset="0"/>
              <a:cs typeface="Times New Roman" panose="02020603050405020304" pitchFamily="18" charset="0"/>
            </a:endParaRPr>
          </a:p>
        </p:txBody>
      </p:sp>
      <p:sp>
        <p:nvSpPr>
          <p:cNvPr id="33798" name="Прямоугольник 6"/>
          <p:cNvSpPr>
            <a:spLocks noChangeArrowheads="1"/>
          </p:cNvSpPr>
          <p:nvPr/>
        </p:nvSpPr>
        <p:spPr bwMode="auto">
          <a:xfrm>
            <a:off x="5970985" y="3160713"/>
            <a:ext cx="2861789" cy="88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buFontTx/>
              <a:buNone/>
            </a:pPr>
            <a:r>
              <a:rPr lang="ru-RU" altLang="ru-RU"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ru-RU" altLang="ru-RU" sz="16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Организация   стажировок на  базе школ-лидеров</a:t>
            </a:r>
            <a:r>
              <a:rPr lang="ru-RU" altLang="ru-RU"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МБОУ СОШ </a:t>
            </a:r>
            <a:r>
              <a:rPr lang="ru-RU" altLang="ru-RU"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п.Мухен</a:t>
            </a:r>
            <a:endParaRPr lang="ru-RU" alt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799" name="Прямоугольник 7"/>
          <p:cNvSpPr>
            <a:spLocks noChangeArrowheads="1"/>
          </p:cNvSpPr>
          <p:nvPr/>
        </p:nvSpPr>
        <p:spPr bwMode="auto">
          <a:xfrm>
            <a:off x="1447800" y="4927600"/>
            <a:ext cx="428506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Bef>
                <a:spcPct val="0"/>
              </a:spcBef>
              <a:spcAft>
                <a:spcPts val="800"/>
              </a:spcAft>
              <a:buFontTx/>
              <a:buNone/>
            </a:pPr>
            <a:r>
              <a:rPr lang="ru-RU" altLang="ru-RU" sz="1600" b="1" i="1">
                <a:solidFill>
                  <a:srgbClr val="00B0F0"/>
                </a:solidFill>
                <a:latin typeface="Times New Roman" panose="02020603050405020304" pitchFamily="18" charset="0"/>
                <a:cs typeface="Times New Roman" panose="02020603050405020304" pitchFamily="18" charset="0"/>
              </a:rPr>
              <a:t>Организация сетевого взаимодействия со школами-участниками проекта ЭШ с целью обмена опытом </a:t>
            </a:r>
            <a:r>
              <a:rPr lang="ru-RU" altLang="ru-RU" sz="1600" b="1">
                <a:solidFill>
                  <a:srgbClr val="FF0000"/>
                </a:solidFill>
                <a:latin typeface="Times New Roman" panose="02020603050405020304" pitchFamily="18" charset="0"/>
                <a:cs typeface="Times New Roman" panose="02020603050405020304" pitchFamily="18" charset="0"/>
              </a:rPr>
              <a:t>(МБОУ СОШ с.Могилевка)</a:t>
            </a:r>
          </a:p>
        </p:txBody>
      </p:sp>
      <p:sp>
        <p:nvSpPr>
          <p:cNvPr id="33800" name="Прямоугольник 33"/>
          <p:cNvSpPr>
            <a:spLocks noChangeArrowheads="1"/>
          </p:cNvSpPr>
          <p:nvPr/>
        </p:nvSpPr>
        <p:spPr bwMode="auto">
          <a:xfrm rot="-1709889">
            <a:off x="-130969" y="2836864"/>
            <a:ext cx="8362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ru-RU" altLang="ru-RU" b="1">
                <a:solidFill>
                  <a:srgbClr val="002060"/>
                </a:solidFill>
                <a:latin typeface="Times New Roman" panose="02020603050405020304" pitchFamily="18" charset="0"/>
                <a:cs typeface="Times New Roman" panose="02020603050405020304" pitchFamily="18" charset="0"/>
              </a:rPr>
              <a:t>Единственный путь улучшить результаты </a:t>
            </a:r>
          </a:p>
          <a:p>
            <a:pPr algn="ctr">
              <a:lnSpc>
                <a:spcPct val="100000"/>
              </a:lnSpc>
              <a:spcBef>
                <a:spcPct val="0"/>
              </a:spcBef>
              <a:buFontTx/>
              <a:buNone/>
            </a:pPr>
            <a:r>
              <a:rPr lang="ru-RU" altLang="ru-RU" b="1">
                <a:solidFill>
                  <a:srgbClr val="002060"/>
                </a:solidFill>
                <a:latin typeface="Times New Roman" panose="02020603050405020304" pitchFamily="18" charset="0"/>
                <a:cs typeface="Times New Roman" panose="02020603050405020304" pitchFamily="18" charset="0"/>
              </a:rPr>
              <a:t>– это ПОВЫСИТЬ КАЧЕСТВО </a:t>
            </a:r>
            <a:r>
              <a:rPr lang="ru-RU" altLang="ru-RU" b="1" i="1">
                <a:solidFill>
                  <a:srgbClr val="002060"/>
                </a:solidFill>
                <a:latin typeface="Times New Roman" panose="02020603050405020304" pitchFamily="18" charset="0"/>
                <a:cs typeface="Times New Roman" panose="02020603050405020304" pitchFamily="18" charset="0"/>
              </a:rPr>
              <a:t>ПРЕПОДАВАНИЯ</a:t>
            </a:r>
            <a:r>
              <a:rPr lang="ru-RU" altLang="ru-RU" i="1">
                <a:solidFill>
                  <a:srgbClr val="002060"/>
                </a:solidFill>
                <a:latin typeface="Times New Roman" panose="02020603050405020304" pitchFamily="18" charset="0"/>
                <a:cs typeface="Times New Roman" panose="02020603050405020304" pitchFamily="18" charset="0"/>
              </a:rPr>
              <a:t> </a:t>
            </a:r>
          </a:p>
        </p:txBody>
      </p:sp>
      <p:sp>
        <p:nvSpPr>
          <p:cNvPr id="33801" name="Прямоугольник 1"/>
          <p:cNvSpPr>
            <a:spLocks noChangeArrowheads="1"/>
          </p:cNvSpPr>
          <p:nvPr/>
        </p:nvSpPr>
        <p:spPr bwMode="auto">
          <a:xfrm>
            <a:off x="251222" y="655638"/>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ru-RU" altLang="ru-RU" sz="1800" b="1" i="1">
                <a:solidFill>
                  <a:srgbClr val="7030A0"/>
                </a:solidFill>
                <a:latin typeface="Times New Roman" panose="02020603050405020304" pitchFamily="18" charset="0"/>
                <a:cs typeface="Times New Roman" panose="02020603050405020304" pitchFamily="18" charset="0"/>
              </a:rPr>
              <a:t>«Применять формы и методы работы по предупреждению и ликвидации возникающих у учащихся затруднений … учебной неуспешности </a:t>
            </a:r>
            <a:r>
              <a:rPr lang="ru-RU" altLang="ru-RU" sz="1800" b="1" i="1">
                <a:solidFill>
                  <a:srgbClr val="FF0000"/>
                </a:solidFill>
                <a:latin typeface="Times New Roman" panose="02020603050405020304" pitchFamily="18" charset="0"/>
                <a:cs typeface="Times New Roman" panose="02020603050405020304" pitchFamily="18" charset="0"/>
              </a:rPr>
              <a:t>(МБОУ СОШ №6 п.Чегдомын)</a:t>
            </a:r>
          </a:p>
        </p:txBody>
      </p:sp>
      <p:sp>
        <p:nvSpPr>
          <p:cNvPr id="33802" name="Заголовок 1"/>
          <p:cNvSpPr>
            <a:spLocks noGrp="1"/>
          </p:cNvSpPr>
          <p:nvPr>
            <p:ph type="title"/>
          </p:nvPr>
        </p:nvSpPr>
        <p:spPr>
          <a:xfrm>
            <a:off x="327422" y="5835650"/>
            <a:ext cx="5405438" cy="998538"/>
          </a:xfrm>
        </p:spPr>
        <p:txBody>
          <a:bodyPr>
            <a:normAutofit fontScale="90000"/>
          </a:bodyPr>
          <a:lstStyle/>
          <a:p>
            <a:r>
              <a:rPr lang="ru-RU" altLang="ru-RU" sz="1600" b="1" i="1" smtClean="0">
                <a:solidFill>
                  <a:srgbClr val="002060"/>
                </a:solidFill>
                <a:latin typeface="Times New Roman" panose="02020603050405020304" pitchFamily="18" charset="0"/>
                <a:cs typeface="Times New Roman" panose="02020603050405020304" pitchFamily="18" charset="0"/>
              </a:rPr>
              <a:t>«Развитие системы оценки качества образования, включающей в себя оценку образовательных результатов, учительских компетенций, качества образовательной среды» </a:t>
            </a:r>
            <a:r>
              <a:rPr lang="ru-RU" altLang="ru-RU" sz="1600" b="1" i="1" smtClean="0">
                <a:solidFill>
                  <a:srgbClr val="FF0000"/>
                </a:solidFill>
                <a:latin typeface="Times New Roman" panose="02020603050405020304" pitchFamily="18" charset="0"/>
                <a:cs typeface="Times New Roman" panose="02020603050405020304" pitchFamily="18" charset="0"/>
              </a:rPr>
              <a:t>(МБОУ СОШ №31 г.Комсомольск-на-Амуре) </a:t>
            </a:r>
          </a:p>
        </p:txBody>
      </p:sp>
      <p:sp>
        <p:nvSpPr>
          <p:cNvPr id="27660" name="Прямоугольник 2"/>
          <p:cNvSpPr>
            <a:spLocks noChangeArrowheads="1"/>
          </p:cNvSpPr>
          <p:nvPr/>
        </p:nvSpPr>
        <p:spPr bwMode="auto">
          <a:xfrm>
            <a:off x="315516" y="393223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defRPr/>
            </a:pPr>
            <a:r>
              <a:rPr lang="ru-RU" altLang="ru-RU" sz="1600" b="1" dirty="0" smtClean="0">
                <a:solidFill>
                  <a:srgbClr val="0070C0"/>
                </a:solidFill>
                <a:latin typeface="Times New Roman" panose="02020603050405020304" pitchFamily="18" charset="0"/>
                <a:cs typeface="Times New Roman" panose="02020603050405020304" pitchFamily="18" charset="0"/>
              </a:rPr>
              <a:t>«Разработка индивидуальных маршрутов для устранения пробелов в знаниях на каждого учащегося</a:t>
            </a:r>
            <a:r>
              <a:rPr lang="ru-RU" altLang="ru-RU" sz="1600" dirty="0" smtClean="0">
                <a:solidFill>
                  <a:srgbClr val="0070C0"/>
                </a:solidFill>
                <a:latin typeface="Times New Roman" panose="02020603050405020304" pitchFamily="18" charset="0"/>
                <a:cs typeface="Times New Roman" panose="02020603050405020304" pitchFamily="18" charset="0"/>
              </a:rPr>
              <a:t> получивший неудовлетворительную отметку</a:t>
            </a:r>
            <a:r>
              <a:rPr lang="ru-RU" altLang="ru-RU" sz="1600" b="1" dirty="0" smtClean="0">
                <a:solidFill>
                  <a:srgbClr val="0070C0"/>
                </a:solidFill>
                <a:latin typeface="Times New Roman" panose="02020603050405020304" pitchFamily="18" charset="0"/>
                <a:cs typeface="Times New Roman" panose="02020603050405020304" pitchFamily="18" charset="0"/>
              </a:rPr>
              <a:t>» (МБОУ СОШ </a:t>
            </a:r>
            <a:r>
              <a:rPr lang="ru-RU" altLang="ru-RU" sz="1600" b="1" dirty="0" smtClean="0">
                <a:solidFill>
                  <a:schemeClr val="accent5">
                    <a:lumMod val="50000"/>
                  </a:schemeClr>
                </a:solidFill>
                <a:latin typeface="Times New Roman" panose="02020603050405020304" pitchFamily="18" charset="0"/>
                <a:cs typeface="Times New Roman" panose="02020603050405020304" pitchFamily="18" charset="0"/>
              </a:rPr>
              <a:t>№5 </a:t>
            </a:r>
            <a:r>
              <a:rPr lang="ru-RU" altLang="ru-RU" sz="1600" b="1" dirty="0" err="1" smtClean="0">
                <a:solidFill>
                  <a:schemeClr val="accent5">
                    <a:lumMod val="50000"/>
                  </a:schemeClr>
                </a:solidFill>
                <a:latin typeface="Times New Roman" panose="02020603050405020304" pitchFamily="18" charset="0"/>
                <a:cs typeface="Times New Roman" panose="02020603050405020304" pitchFamily="18" charset="0"/>
              </a:rPr>
              <a:t>г.Советская</a:t>
            </a:r>
            <a:r>
              <a:rPr lang="ru-RU" altLang="ru-RU" sz="1600" b="1" dirty="0" smtClean="0">
                <a:solidFill>
                  <a:schemeClr val="accent5">
                    <a:lumMod val="50000"/>
                  </a:schemeClr>
                </a:solidFill>
                <a:latin typeface="Times New Roman" panose="02020603050405020304" pitchFamily="18" charset="0"/>
                <a:cs typeface="Times New Roman" panose="02020603050405020304" pitchFamily="18" charset="0"/>
              </a:rPr>
              <a:t> Гавань)</a:t>
            </a:r>
          </a:p>
        </p:txBody>
      </p:sp>
    </p:spTree>
    <p:extLst>
      <p:ext uri="{BB962C8B-B14F-4D97-AF65-F5344CB8AC3E}">
        <p14:creationId xmlns:p14="http://schemas.microsoft.com/office/powerpoint/2010/main" val="12400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567" y="-5972"/>
            <a:ext cx="8714232" cy="954107"/>
          </a:xfrm>
          <a:prstGeom prst="rect">
            <a:avLst/>
          </a:prstGeom>
          <a:solidFill>
            <a:schemeClr val="accent3">
              <a:lumMod val="20000"/>
              <a:lumOff val="80000"/>
            </a:schemeClr>
          </a:solidFill>
        </p:spPr>
        <p:txBody>
          <a:bodyPr wrap="square">
            <a:spAutoFit/>
          </a:bodyPr>
          <a:lstStyle/>
          <a:p>
            <a:pPr algn="ctr"/>
            <a:r>
              <a:rPr lang="ru-RU" sz="1400" b="1" i="1" dirty="0">
                <a:solidFill>
                  <a:srgbClr val="C00000"/>
                </a:solidFill>
                <a:latin typeface="Times New Roman" panose="02020603050405020304" pitchFamily="18" charset="0"/>
                <a:ea typeface="Calibri" panose="020F0502020204030204" pitchFamily="34" charset="0"/>
              </a:rPr>
              <a:t>Педагогическое обеспечение образовательной деятельности</a:t>
            </a:r>
            <a:r>
              <a:rPr lang="ru-RU" sz="1400" b="1" dirty="0" smtClean="0">
                <a:solidFill>
                  <a:srgbClr val="C00000"/>
                </a:solidFill>
                <a:latin typeface="Times New Roman" panose="02020603050405020304" pitchFamily="18" charset="0"/>
                <a:ea typeface="Calibri" panose="020F0502020204030204" pitchFamily="34" charset="0"/>
              </a:rPr>
              <a:t>:</a:t>
            </a:r>
          </a:p>
          <a:p>
            <a:pPr algn="just"/>
            <a:r>
              <a:rPr lang="ru-RU" sz="1400" b="1" dirty="0" smtClean="0">
                <a:solidFill>
                  <a:srgbClr val="C00000"/>
                </a:solidFill>
                <a:latin typeface="Times New Roman" panose="02020603050405020304" pitchFamily="18" charset="0"/>
                <a:ea typeface="Calibri" panose="020F0502020204030204" pitchFamily="34" charset="0"/>
              </a:rPr>
              <a:t>внедрение </a:t>
            </a:r>
            <a:r>
              <a:rPr lang="ru-RU" sz="1400" b="1" dirty="0">
                <a:solidFill>
                  <a:srgbClr val="C00000"/>
                </a:solidFill>
                <a:latin typeface="Times New Roman" panose="02020603050405020304" pitchFamily="18" charset="0"/>
                <a:ea typeface="Calibri" panose="020F0502020204030204" pitchFamily="34" charset="0"/>
              </a:rPr>
              <a:t>форм, методов обучения и воспитания, образовательных технологий, </a:t>
            </a:r>
            <a:r>
              <a:rPr lang="ru-RU" sz="1400" b="1" dirty="0" smtClean="0">
                <a:solidFill>
                  <a:srgbClr val="C00000"/>
                </a:solidFill>
                <a:latin typeface="Times New Roman" panose="02020603050405020304" pitchFamily="18" charset="0"/>
                <a:ea typeface="Calibri" panose="020F0502020204030204" pitchFamily="34" charset="0"/>
              </a:rPr>
              <a:t>обеспечивающих </a:t>
            </a:r>
            <a:r>
              <a:rPr lang="ru-RU" sz="1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освоение </a:t>
            </a:r>
            <a:r>
              <a:rPr lang="ru-RU"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обучающимися базовых навыков и умений, повышение их мотивации к обучению и вовлеченности в образовательный процесс</a:t>
            </a:r>
            <a:r>
              <a:rPr lang="ru-RU" sz="1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1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Задача федерального проекта «Современная школа»)</a:t>
            </a:r>
            <a:endParaRPr lang="ru-RU" sz="1100" b="1" dirty="0">
              <a:solidFill>
                <a:srgbClr val="002060"/>
              </a:solidFill>
              <a:ea typeface="Calibri" panose="020F0502020204030204" pitchFamily="34" charset="0"/>
              <a:cs typeface="Times New Roman" panose="02020603050405020304" pitchFamily="18" charset="0"/>
            </a:endParaRPr>
          </a:p>
        </p:txBody>
      </p:sp>
      <p:sp>
        <p:nvSpPr>
          <p:cNvPr id="3" name="Прямоугольник 2"/>
          <p:cNvSpPr/>
          <p:nvPr/>
        </p:nvSpPr>
        <p:spPr>
          <a:xfrm>
            <a:off x="93863" y="910674"/>
            <a:ext cx="4572000" cy="1507785"/>
          </a:xfrm>
          <a:prstGeom prst="rect">
            <a:avLst/>
          </a:prstGeom>
          <a:solidFill>
            <a:schemeClr val="accent4">
              <a:lumMod val="20000"/>
              <a:lumOff val="80000"/>
            </a:schemeClr>
          </a:solidFill>
        </p:spPr>
        <p:txBody>
          <a:bodyPr wrap="square">
            <a:spAutoFit/>
          </a:bodyPr>
          <a:lstStyle/>
          <a:p>
            <a:pPr algn="just">
              <a:lnSpc>
                <a:spcPct val="107000"/>
              </a:lnSpc>
            </a:pPr>
            <a:r>
              <a:rPr lang="ru-RU" sz="1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a:t>
            </a:r>
            <a:r>
              <a:rPr lang="ru-RU" sz="11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етодическая </a:t>
            </a: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компетенция,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определяющая:</a:t>
            </a:r>
          </a:p>
          <a:p>
            <a:pPr algn="just"/>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-готовность учителя эффективно решать методические задачи в процессе реализации целей обучения, воспитания и развития различных категорий обучающихся в новых</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образовательных условиях</a:t>
            </a:r>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наличие собственной модели обучения, профессионального инструментария педагогической, образовательной деятельности;</a:t>
            </a:r>
          </a:p>
          <a:p>
            <a:pPr algn="just"/>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-умение составлять образовательные программы (в </a:t>
            </a:r>
            <a:r>
              <a:rPr lang="ru-RU"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т.ч.индивидуальные</a:t>
            </a:r>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93863" y="2354054"/>
            <a:ext cx="4572000" cy="3305392"/>
          </a:xfrm>
          <a:prstGeom prst="rect">
            <a:avLst/>
          </a:prstGeom>
          <a:solidFill>
            <a:schemeClr val="accent4">
              <a:lumMod val="20000"/>
              <a:lumOff val="80000"/>
            </a:schemeClr>
          </a:solidFill>
        </p:spPr>
        <p:txBody>
          <a:bodyPr>
            <a:spAutoFit/>
          </a:bodyPr>
          <a:lstStyle/>
          <a:p>
            <a:pPr algn="just">
              <a:lnSpc>
                <a:spcPct val="107000"/>
              </a:lnSpc>
            </a:pPr>
            <a:r>
              <a:rPr lang="ru-RU" sz="11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a:t>
            </a:r>
            <a:r>
              <a:rPr lang="ru-RU" sz="11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ехнологическая </a:t>
            </a: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компетенция,</a:t>
            </a:r>
            <a:r>
              <a:rPr lang="ru-RU" sz="1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включающая совокупность</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технологических знаний учителя и готовность:</a:t>
            </a:r>
          </a:p>
          <a:p>
            <a:pPr algn="just">
              <a:lnSpc>
                <a:spcPct val="107000"/>
              </a:lnSpc>
            </a:pP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 внедрению различных педагогических технологий и их элементов в реальный процесс обучения </a:t>
            </a:r>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 целью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повышения его рациональности, управляемости, результативности и</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эффективности в соответствии с образовательными потребностями</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обучающихся; </a:t>
            </a:r>
          </a:p>
          <a:p>
            <a:pPr algn="just">
              <a:lnSpc>
                <a:spcPct val="107000"/>
              </a:lnSpc>
            </a:pP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-использованию технологий персонализированного обучения: разработка и реализация образовательных программ (рабочих, индивидуальных) в </a:t>
            </a:r>
            <a:r>
              <a:rPr lang="ru-RU"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т.ч</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для обучающихся с особыми потребностями в образовании (углубленно изучающими отдельные предметы, получающими образование в рамках </a:t>
            </a:r>
            <a:r>
              <a:rPr lang="ru-RU"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предпрофильного</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 профильного обучения, по договорам об оказании платных образовательных услуг, для детей с ограниченными возможностями здоровья);  </a:t>
            </a:r>
          </a:p>
          <a:p>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-внедрению в образовательную практику индивидуально-дифференцированных подходов; развитие «гибких», </a:t>
            </a:r>
            <a:r>
              <a:rPr lang="ru-RU"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метапредметных</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общекультурных и цифровых компетенций, функциональной грамотности</a:t>
            </a:r>
            <a:endParaRPr lang="ru-RU" sz="11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34606" y="935860"/>
            <a:ext cx="4208444" cy="1541448"/>
          </a:xfrm>
          <a:prstGeom prst="rect">
            <a:avLst/>
          </a:prstGeom>
          <a:solidFill>
            <a:schemeClr val="accent4">
              <a:lumMod val="20000"/>
              <a:lumOff val="80000"/>
            </a:schemeClr>
          </a:solidFill>
        </p:spPr>
        <p:txBody>
          <a:bodyPr wrap="square">
            <a:spAutoFit/>
          </a:bodyPr>
          <a:lstStyle/>
          <a:p>
            <a:pPr algn="just">
              <a:lnSpc>
                <a:spcPct val="107000"/>
              </a:lnSpc>
            </a:pPr>
            <a:r>
              <a:rPr lang="ru-RU" sz="11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a:t>
            </a:r>
            <a:r>
              <a:rPr lang="ru-RU" sz="11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сследовательская </a:t>
            </a: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компетенция,</a:t>
            </a:r>
            <a:r>
              <a:rPr lang="ru-RU" sz="1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проявляющаяся:</a:t>
            </a:r>
          </a:p>
          <a:p>
            <a:pPr algn="just">
              <a:lnSpc>
                <a:spcPct val="107000"/>
              </a:lnSpc>
            </a:pP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в готовности учителя занять активную исследовательскую позицию по отношению к </a:t>
            </a:r>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своей деятельности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 себе как ее субъекту с целью переноса смыслового </a:t>
            </a:r>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контекста деятельности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от функционального к преобразующему;</a:t>
            </a:r>
          </a:p>
          <a:p>
            <a:pPr algn="just">
              <a:lnSpc>
                <a:spcPct val="107000"/>
              </a:lnSpc>
            </a:pP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деятельности научных сообществ обучающихся (развитие исследовательской, проектной деятельности, поддержка участия обучающихся в конкурсах, олимпиадах разных уровней</a:t>
            </a:r>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734606" y="2401004"/>
            <a:ext cx="4299223" cy="938719"/>
          </a:xfrm>
          <a:prstGeom prst="rect">
            <a:avLst/>
          </a:prstGeom>
          <a:solidFill>
            <a:schemeClr val="accent4">
              <a:lumMod val="20000"/>
              <a:lumOff val="80000"/>
            </a:schemeClr>
          </a:solidFill>
        </p:spPr>
        <p:txBody>
          <a:bodyPr wrap="square">
            <a:spAutoFit/>
          </a:bodyPr>
          <a:lstStyle/>
          <a:p>
            <a:pPr algn="just"/>
            <a:r>
              <a:rPr lang="ru-RU" sz="1100" b="1" i="1" dirty="0" smtClean="0">
                <a:solidFill>
                  <a:srgbClr val="002060"/>
                </a:solidFill>
                <a:latin typeface="Times New Roman" panose="02020603050405020304" pitchFamily="18" charset="0"/>
                <a:ea typeface="Calibri" panose="020F0502020204030204" pitchFamily="34" charset="0"/>
              </a:rPr>
              <a:t>*</a:t>
            </a:r>
            <a:r>
              <a:rPr lang="ru-RU" sz="1100" b="1" i="1" dirty="0">
                <a:solidFill>
                  <a:srgbClr val="FF0000"/>
                </a:solidFill>
                <a:latin typeface="Times New Roman" panose="02020603050405020304" pitchFamily="18" charset="0"/>
                <a:ea typeface="Calibri" panose="020F0502020204030204" pitchFamily="34" charset="0"/>
              </a:rPr>
              <a:t>П</a:t>
            </a:r>
            <a:r>
              <a:rPr lang="ru-RU" sz="1100" b="1" i="1" dirty="0" smtClean="0">
                <a:solidFill>
                  <a:srgbClr val="FF0000"/>
                </a:solidFill>
                <a:latin typeface="Times New Roman" panose="02020603050405020304" pitchFamily="18" charset="0"/>
                <a:ea typeface="Calibri" panose="020F0502020204030204" pitchFamily="34" charset="0"/>
              </a:rPr>
              <a:t>роектная </a:t>
            </a:r>
            <a:r>
              <a:rPr lang="ru-RU" sz="1100" b="1" i="1" dirty="0">
                <a:solidFill>
                  <a:srgbClr val="FF0000"/>
                </a:solidFill>
                <a:latin typeface="Times New Roman" panose="02020603050405020304" pitchFamily="18" charset="0"/>
                <a:ea typeface="Calibri" panose="020F0502020204030204" pitchFamily="34" charset="0"/>
              </a:rPr>
              <a:t>компетенция</a:t>
            </a:r>
            <a:r>
              <a:rPr lang="ru-RU" sz="1100" b="1" dirty="0">
                <a:solidFill>
                  <a:srgbClr val="FF0000"/>
                </a:solidFill>
                <a:latin typeface="Times New Roman" panose="02020603050405020304" pitchFamily="18" charset="0"/>
                <a:ea typeface="Calibri" panose="020F0502020204030204" pitchFamily="34" charset="0"/>
              </a:rPr>
              <a:t>,</a:t>
            </a:r>
            <a:r>
              <a:rPr lang="ru-RU" sz="1100" dirty="0">
                <a:solidFill>
                  <a:srgbClr val="FF0000"/>
                </a:solidFill>
                <a:latin typeface="Times New Roman" panose="02020603050405020304" pitchFamily="18" charset="0"/>
                <a:ea typeface="Calibri" panose="020F0502020204030204" pitchFamily="34" charset="0"/>
              </a:rPr>
              <a:t> </a:t>
            </a:r>
            <a:r>
              <a:rPr lang="ru-RU" sz="1100" dirty="0">
                <a:solidFill>
                  <a:srgbClr val="002060"/>
                </a:solidFill>
                <a:latin typeface="Times New Roman" panose="02020603050405020304" pitchFamily="18" charset="0"/>
                <a:ea typeface="Calibri" panose="020F0502020204030204" pitchFamily="34" charset="0"/>
              </a:rPr>
              <a:t>выражающаяся в способности педагога к</a:t>
            </a:r>
            <a:br>
              <a:rPr lang="ru-RU" sz="1100" dirty="0">
                <a:solidFill>
                  <a:srgbClr val="002060"/>
                </a:solidFill>
                <a:latin typeface="Times New Roman" panose="02020603050405020304" pitchFamily="18" charset="0"/>
                <a:ea typeface="Calibri" panose="020F0502020204030204" pitchFamily="34" charset="0"/>
              </a:rPr>
            </a:br>
            <a:r>
              <a:rPr lang="ru-RU" sz="1100" dirty="0">
                <a:solidFill>
                  <a:srgbClr val="002060"/>
                </a:solidFill>
                <a:latin typeface="Times New Roman" panose="02020603050405020304" pitchFamily="18" charset="0"/>
                <a:ea typeface="Calibri" panose="020F0502020204030204" pitchFamily="34" charset="0"/>
              </a:rPr>
              <a:t>самостоятельной теоретической и практической деятельности по разработке и</a:t>
            </a:r>
            <a:br>
              <a:rPr lang="ru-RU" sz="1100" dirty="0">
                <a:solidFill>
                  <a:srgbClr val="002060"/>
                </a:solidFill>
                <a:latin typeface="Times New Roman" panose="02020603050405020304" pitchFamily="18" charset="0"/>
                <a:ea typeface="Calibri" panose="020F0502020204030204" pitchFamily="34" charset="0"/>
              </a:rPr>
            </a:br>
            <a:r>
              <a:rPr lang="ru-RU" sz="1100" dirty="0">
                <a:solidFill>
                  <a:srgbClr val="002060"/>
                </a:solidFill>
                <a:latin typeface="Times New Roman" panose="02020603050405020304" pitchFamily="18" charset="0"/>
                <a:ea typeface="Calibri" panose="020F0502020204030204" pitchFamily="34" charset="0"/>
              </a:rPr>
              <a:t>реализации проектов в различных сферах</a:t>
            </a:r>
            <a:endParaRPr lang="ru-RU" sz="1100" dirty="0">
              <a:solidFill>
                <a:srgbClr val="002060"/>
              </a:solidFill>
            </a:endParaRPr>
          </a:p>
        </p:txBody>
      </p:sp>
      <p:sp>
        <p:nvSpPr>
          <p:cNvPr id="7" name="Прямоугольник 6"/>
          <p:cNvSpPr/>
          <p:nvPr/>
        </p:nvSpPr>
        <p:spPr>
          <a:xfrm>
            <a:off x="93863" y="5037840"/>
            <a:ext cx="4572000" cy="1541448"/>
          </a:xfrm>
          <a:prstGeom prst="rect">
            <a:avLst/>
          </a:prstGeom>
          <a:solidFill>
            <a:schemeClr val="accent4">
              <a:lumMod val="20000"/>
              <a:lumOff val="80000"/>
            </a:schemeClr>
          </a:solidFill>
        </p:spPr>
        <p:txBody>
          <a:bodyPr>
            <a:spAutoFit/>
          </a:bodyPr>
          <a:lstStyle/>
          <a:p>
            <a:pPr algn="just">
              <a:lnSpc>
                <a:spcPct val="107000"/>
              </a:lnSpc>
              <a:spcAft>
                <a:spcPts val="800"/>
              </a:spcAft>
            </a:pPr>
            <a:r>
              <a:rPr lang="ru-RU" sz="1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ИКТ-компетенция</a:t>
            </a:r>
            <a:r>
              <a:rPr lang="ru-RU" sz="11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включающая готовность учителя к решению</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профессиональных задач, эффективному использованию технических и</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программных средств современных информационных технологий; </a:t>
            </a:r>
            <a:r>
              <a:rPr lang="ru-RU" sz="11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1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(«Цифровая </a:t>
            </a:r>
            <a:r>
              <a:rPr lang="ru-RU" sz="11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грамотность для учителя - не столько список освоенных цифровых технологий, сколько понимание его возможностей для обучения (цифра как ТСО, цифра как УМК, цифра как сценарий урока с активным учеником, цифра как среда коммуникации и управления, цифра как инструмент индивидуального </a:t>
            </a:r>
            <a:r>
              <a:rPr lang="ru-RU" sz="11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развития»)</a:t>
            </a:r>
            <a:endParaRPr lang="ru-RU" sz="1100" i="1" dirty="0">
              <a:solidFill>
                <a:srgbClr val="002060"/>
              </a:solidFill>
              <a:ea typeface="Calibri" panose="020F0502020204030204" pitchFamily="34" charset="0"/>
              <a:cs typeface="Times New Roman" panose="02020603050405020304" pitchFamily="18" charset="0"/>
            </a:endParaRPr>
          </a:p>
        </p:txBody>
      </p:sp>
      <p:sp>
        <p:nvSpPr>
          <p:cNvPr id="8" name="Прямоугольник 7"/>
          <p:cNvSpPr/>
          <p:nvPr/>
        </p:nvSpPr>
        <p:spPr>
          <a:xfrm>
            <a:off x="4734607" y="3055625"/>
            <a:ext cx="4387358" cy="1179169"/>
          </a:xfrm>
          <a:prstGeom prst="rect">
            <a:avLst/>
          </a:prstGeom>
          <a:solidFill>
            <a:schemeClr val="accent4">
              <a:lumMod val="20000"/>
              <a:lumOff val="80000"/>
            </a:schemeClr>
          </a:solidFill>
        </p:spPr>
        <p:txBody>
          <a:bodyPr wrap="square">
            <a:spAutoFit/>
          </a:bodyPr>
          <a:lstStyle/>
          <a:p>
            <a:pPr algn="just">
              <a:lnSpc>
                <a:spcPct val="107000"/>
              </a:lnSpc>
              <a:spcAft>
                <a:spcPts val="800"/>
              </a:spcAft>
            </a:pPr>
            <a:r>
              <a:rPr lang="ru-RU" sz="11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Коррекционно-развивающая компетенция, </a:t>
            </a: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определяющая готовность учителя</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осуществлять профессиональные функции с учетом включения в</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образовательный процесс обучающихся с ограниченными возможностями</a:t>
            </a:r>
            <a:b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здоровья   </a:t>
            </a:r>
            <a:endParaRPr lang="ru-RU" sz="1100" dirty="0">
              <a:solidFill>
                <a:srgbClr val="002060"/>
              </a:solidFill>
              <a:ea typeface="Calibri" panose="020F0502020204030204" pitchFamily="34" charset="0"/>
              <a:cs typeface="Times New Roman" panose="02020603050405020304" pitchFamily="18" charset="0"/>
            </a:endParaRPr>
          </a:p>
        </p:txBody>
      </p:sp>
      <p:sp>
        <p:nvSpPr>
          <p:cNvPr id="9" name="Прямоугольник 8"/>
          <p:cNvSpPr/>
          <p:nvPr/>
        </p:nvSpPr>
        <p:spPr>
          <a:xfrm>
            <a:off x="4712572" y="4008032"/>
            <a:ext cx="4343291" cy="1107996"/>
          </a:xfrm>
          <a:prstGeom prst="rect">
            <a:avLst/>
          </a:prstGeom>
          <a:solidFill>
            <a:schemeClr val="accent4">
              <a:lumMod val="20000"/>
              <a:lumOff val="80000"/>
            </a:schemeClr>
          </a:solidFill>
        </p:spPr>
        <p:txBody>
          <a:bodyPr wrap="square">
            <a:spAutoFit/>
          </a:bodyPr>
          <a:lstStyle/>
          <a:p>
            <a:pPr algn="just"/>
            <a:r>
              <a:rPr lang="ru-RU" sz="1100" dirty="0">
                <a:solidFill>
                  <a:srgbClr val="002060"/>
                </a:solidFill>
                <a:latin typeface="Times New Roman" panose="02020603050405020304" pitchFamily="18" charset="0"/>
                <a:ea typeface="Calibri" panose="020F0502020204030204" pitchFamily="34" charset="0"/>
              </a:rPr>
              <a:t>*</a:t>
            </a:r>
            <a:r>
              <a:rPr lang="ru-RU" sz="1100" b="1" i="1" dirty="0">
                <a:solidFill>
                  <a:srgbClr val="FF0000"/>
                </a:solidFill>
                <a:latin typeface="Times New Roman" panose="02020603050405020304" pitchFamily="18" charset="0"/>
                <a:ea typeface="Calibri" panose="020F0502020204030204" pitchFamily="34" charset="0"/>
              </a:rPr>
              <a:t>Компетенция, обеспечивающая совершенствование системы оценки, экспертное сопровождение образовательной деятельности</a:t>
            </a:r>
            <a:r>
              <a:rPr lang="ru-RU" sz="1100" dirty="0">
                <a:solidFill>
                  <a:srgbClr val="002060"/>
                </a:solidFill>
                <a:latin typeface="Times New Roman" panose="02020603050405020304" pitchFamily="18" charset="0"/>
                <a:ea typeface="Calibri" panose="020F0502020204030204" pitchFamily="34" charset="0"/>
              </a:rPr>
              <a:t> на принципах: </a:t>
            </a:r>
            <a:endParaRPr lang="ru-RU" sz="1100" dirty="0" smtClean="0">
              <a:solidFill>
                <a:srgbClr val="002060"/>
              </a:solidFill>
              <a:latin typeface="Times New Roman" panose="02020603050405020304" pitchFamily="18" charset="0"/>
              <a:ea typeface="Calibri" panose="020F0502020204030204" pitchFamily="34" charset="0"/>
            </a:endParaRPr>
          </a:p>
          <a:p>
            <a:pPr algn="just"/>
            <a:r>
              <a:rPr lang="ru-RU" sz="1100" dirty="0" smtClean="0">
                <a:solidFill>
                  <a:srgbClr val="002060"/>
                </a:solidFill>
                <a:latin typeface="Times New Roman" panose="02020603050405020304" pitchFamily="18" charset="0"/>
                <a:ea typeface="Calibri" panose="020F0502020204030204" pitchFamily="34" charset="0"/>
              </a:rPr>
              <a:t>«</a:t>
            </a:r>
            <a:r>
              <a:rPr lang="ru-RU" sz="1100" dirty="0">
                <a:solidFill>
                  <a:srgbClr val="002060"/>
                </a:solidFill>
                <a:latin typeface="Times New Roman" panose="02020603050405020304" pitchFamily="18" charset="0"/>
                <a:ea typeface="Calibri" panose="020F0502020204030204" pitchFamily="34" charset="0"/>
              </a:rPr>
              <a:t>измерение для изменений</a:t>
            </a:r>
            <a:r>
              <a:rPr lang="ru-RU" sz="1100" dirty="0" smtClean="0">
                <a:solidFill>
                  <a:srgbClr val="002060"/>
                </a:solidFill>
                <a:latin typeface="Times New Roman" panose="02020603050405020304" pitchFamily="18" charset="0"/>
                <a:ea typeface="Calibri" panose="020F0502020204030204" pitchFamily="34" charset="0"/>
              </a:rPr>
              <a:t>»,</a:t>
            </a:r>
          </a:p>
          <a:p>
            <a:pPr algn="just"/>
            <a:r>
              <a:rPr lang="ru-RU" sz="1100" dirty="0" smtClean="0">
                <a:solidFill>
                  <a:srgbClr val="002060"/>
                </a:solidFill>
                <a:latin typeface="Times New Roman" panose="02020603050405020304" pitchFamily="18" charset="0"/>
                <a:cs typeface="Times New Roman" panose="02020603050405020304" pitchFamily="18" charset="0"/>
              </a:rPr>
              <a:t>«</a:t>
            </a:r>
            <a:r>
              <a:rPr lang="ru-RU" sz="1100" dirty="0">
                <a:solidFill>
                  <a:srgbClr val="002060"/>
                </a:solidFill>
                <a:latin typeface="Times New Roman" panose="02020603050405020304" pitchFamily="18" charset="0"/>
                <a:cs typeface="Times New Roman" panose="02020603050405020304" pitchFamily="18" charset="0"/>
              </a:rPr>
              <a:t>оценка – зеркало, а не наказание</a:t>
            </a:r>
            <a:r>
              <a:rPr lang="ru-RU" sz="1100" dirty="0" smtClean="0">
                <a:solidFill>
                  <a:srgbClr val="002060"/>
                </a:solidFill>
                <a:latin typeface="Times New Roman" panose="02020603050405020304" pitchFamily="18" charset="0"/>
                <a:cs typeface="Times New Roman" panose="02020603050405020304" pitchFamily="18" charset="0"/>
              </a:rPr>
              <a:t>,</a:t>
            </a:r>
          </a:p>
          <a:p>
            <a:pPr algn="just"/>
            <a:r>
              <a:rPr lang="ru-RU" sz="1100" dirty="0" smtClean="0">
                <a:solidFill>
                  <a:srgbClr val="002060"/>
                </a:solidFill>
                <a:latin typeface="Times New Roman" panose="02020603050405020304" pitchFamily="18" charset="0"/>
                <a:cs typeface="Times New Roman" panose="02020603050405020304" pitchFamily="18" charset="0"/>
              </a:rPr>
              <a:t>ученик </a:t>
            </a:r>
            <a:r>
              <a:rPr lang="ru-RU" sz="1100" dirty="0">
                <a:solidFill>
                  <a:srgbClr val="002060"/>
                </a:solidFill>
                <a:latin typeface="Times New Roman" panose="02020603050405020304" pitchFamily="18" charset="0"/>
                <a:cs typeface="Times New Roman" panose="02020603050405020304" pitchFamily="18" charset="0"/>
              </a:rPr>
              <a:t>оценивает свои результаты с позиции «</a:t>
            </a:r>
            <a:r>
              <a:rPr lang="ru-RU" sz="1100" i="1" dirty="0">
                <a:solidFill>
                  <a:srgbClr val="FF0000"/>
                </a:solidFill>
                <a:latin typeface="Times New Roman" panose="02020603050405020304" pitchFamily="18" charset="0"/>
                <a:cs typeface="Times New Roman" panose="02020603050405020304" pitchFamily="18" charset="0"/>
              </a:rPr>
              <a:t>Чему меня научили</a:t>
            </a:r>
            <a:r>
              <a:rPr lang="ru-RU" sz="1100" dirty="0">
                <a:solidFill>
                  <a:srgbClr val="002060"/>
                </a:solidFill>
                <a:latin typeface="Times New Roman" panose="02020603050405020304" pitchFamily="18" charset="0"/>
                <a:cs typeface="Times New Roman" panose="02020603050405020304" pitchFamily="18" charset="0"/>
              </a:rPr>
              <a:t>?» </a:t>
            </a:r>
            <a:endParaRPr lang="ru-RU" sz="1100" dirty="0">
              <a:solidFill>
                <a:srgbClr val="002060"/>
              </a:solidFill>
              <a:effectLst/>
            </a:endParaRPr>
          </a:p>
        </p:txBody>
      </p:sp>
      <p:sp>
        <p:nvSpPr>
          <p:cNvPr id="10" name="Прямоугольник 9"/>
          <p:cNvSpPr/>
          <p:nvPr/>
        </p:nvSpPr>
        <p:spPr>
          <a:xfrm>
            <a:off x="4734607" y="5486215"/>
            <a:ext cx="4299222" cy="1277273"/>
          </a:xfrm>
          <a:prstGeom prst="rect">
            <a:avLst/>
          </a:prstGeom>
          <a:solidFill>
            <a:schemeClr val="accent4">
              <a:lumMod val="20000"/>
              <a:lumOff val="80000"/>
            </a:schemeClr>
          </a:solidFill>
        </p:spPr>
        <p:txBody>
          <a:bodyPr wrap="square">
            <a:spAutoFit/>
          </a:bodyPr>
          <a:lstStyle/>
          <a:p>
            <a:pPr algn="just"/>
            <a:r>
              <a:rPr lang="ru-RU" sz="1100" dirty="0">
                <a:solidFill>
                  <a:srgbClr val="002060"/>
                </a:solidFill>
                <a:latin typeface="Times New Roman" panose="02020603050405020304" pitchFamily="18" charset="0"/>
                <a:ea typeface="Calibri" panose="020F0502020204030204" pitchFamily="34" charset="0"/>
              </a:rPr>
              <a:t>*</a:t>
            </a:r>
            <a:r>
              <a:rPr lang="ru-RU" sz="1100" b="1" i="1" dirty="0">
                <a:solidFill>
                  <a:srgbClr val="FF0000"/>
                </a:solidFill>
                <a:latin typeface="Times New Roman" panose="02020603050405020304" pitchFamily="18" charset="0"/>
                <a:ea typeface="Calibri" panose="020F0502020204030204" pitchFamily="34" charset="0"/>
              </a:rPr>
              <a:t>Компетенция, способствующая принятию обучающимся субъектной позиции в повышении качества собственных образовательных достижений</a:t>
            </a:r>
            <a:r>
              <a:rPr lang="ru-RU" sz="1100" dirty="0">
                <a:solidFill>
                  <a:srgbClr val="002060"/>
                </a:solidFill>
                <a:latin typeface="Times New Roman" panose="02020603050405020304" pitchFamily="18" charset="0"/>
                <a:ea typeface="Calibri" panose="020F0502020204030204" pitchFamily="34" charset="0"/>
              </a:rPr>
              <a:t>, и в целом школы; готовности взаимодействовать в системе отношений «Учитель – Ученик» на принципах: сотрудничество, </a:t>
            </a:r>
            <a:r>
              <a:rPr lang="ru-RU" sz="1100" dirty="0" err="1">
                <a:solidFill>
                  <a:srgbClr val="002060"/>
                </a:solidFill>
                <a:latin typeface="Times New Roman" panose="02020603050405020304" pitchFamily="18" charset="0"/>
                <a:ea typeface="Calibri" panose="020F0502020204030204" pitchFamily="34" charset="0"/>
              </a:rPr>
              <a:t>субъектность</a:t>
            </a:r>
            <a:r>
              <a:rPr lang="ru-RU" sz="1100" dirty="0">
                <a:solidFill>
                  <a:srgbClr val="002060"/>
                </a:solidFill>
                <a:latin typeface="Times New Roman" panose="02020603050405020304" pitchFamily="18" charset="0"/>
                <a:ea typeface="Calibri" panose="020F0502020204030204" pitchFamily="34" charset="0"/>
              </a:rPr>
              <a:t>, инициатива, осознанность, самостоятельность, творчество; формированию навыков управления собственной образовательной деятельностью </a:t>
            </a:r>
            <a:endParaRPr lang="ru-RU" sz="1100" dirty="0">
              <a:solidFill>
                <a:srgbClr val="002060"/>
              </a:solidFill>
            </a:endParaRPr>
          </a:p>
        </p:txBody>
      </p:sp>
      <p:sp>
        <p:nvSpPr>
          <p:cNvPr id="13" name="Прямоугольник 12"/>
          <p:cNvSpPr/>
          <p:nvPr/>
        </p:nvSpPr>
        <p:spPr>
          <a:xfrm>
            <a:off x="4712571" y="5037840"/>
            <a:ext cx="4252514" cy="430887"/>
          </a:xfrm>
          <a:prstGeom prst="rect">
            <a:avLst/>
          </a:prstGeom>
          <a:solidFill>
            <a:schemeClr val="accent4">
              <a:lumMod val="20000"/>
              <a:lumOff val="80000"/>
            </a:schemeClr>
          </a:solidFill>
        </p:spPr>
        <p:txBody>
          <a:bodyPr wrap="square">
            <a:spAutoFit/>
          </a:bodyPr>
          <a:lstStyle/>
          <a:p>
            <a:pPr lvl="0">
              <a:lnSpc>
                <a:spcPct val="100000"/>
              </a:lnSpc>
              <a:spcBef>
                <a:spcPct val="0"/>
              </a:spcBef>
              <a:buNone/>
            </a:pPr>
            <a:r>
              <a:rPr lang="ru-RU" altLang="ru-RU" sz="1100" b="1" i="1" dirty="0">
                <a:solidFill>
                  <a:srgbClr val="FF0000"/>
                </a:solidFill>
                <a:latin typeface="Times New Roman" panose="02020603050405020304" pitchFamily="18" charset="0"/>
                <a:cs typeface="Times New Roman" panose="02020603050405020304" pitchFamily="18" charset="0"/>
              </a:rPr>
              <a:t>Социально-личностные компетенции</a:t>
            </a:r>
            <a:r>
              <a:rPr lang="ru-RU" altLang="ru-RU" sz="1100" b="1" dirty="0">
                <a:solidFill>
                  <a:srgbClr val="FF0000"/>
                </a:solidFill>
                <a:latin typeface="Times New Roman" panose="02020603050405020304" pitchFamily="18" charset="0"/>
                <a:cs typeface="Times New Roman" panose="02020603050405020304" pitchFamily="18" charset="0"/>
              </a:rPr>
              <a:t>. </a:t>
            </a:r>
            <a:r>
              <a:rPr lang="ru-RU" altLang="ru-RU" sz="1100" b="1" dirty="0">
                <a:solidFill>
                  <a:srgbClr val="002060"/>
                </a:solidFill>
                <a:latin typeface="Times New Roman" panose="02020603050405020304" pitchFamily="18" charset="0"/>
                <a:cs typeface="Times New Roman" panose="02020603050405020304" pitchFamily="18" charset="0"/>
              </a:rPr>
              <a:t>Профессиональная культура. Коммуникабельность</a:t>
            </a:r>
          </a:p>
        </p:txBody>
      </p:sp>
      <p:sp>
        <p:nvSpPr>
          <p:cNvPr id="11" name="Равнобедренный треугольник 10"/>
          <p:cNvSpPr/>
          <p:nvPr/>
        </p:nvSpPr>
        <p:spPr>
          <a:xfrm rot="10800000">
            <a:off x="4271897" y="6476229"/>
            <a:ext cx="925418" cy="350440"/>
          </a:xfrm>
          <a:prstGeom prst="triangl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34641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0" y="980728"/>
            <a:ext cx="8786812" cy="2520280"/>
          </a:xfrm>
        </p:spPr>
        <p:txBody>
          <a:bodyPr>
            <a:normAutofit fontScale="90000"/>
          </a:bodyPr>
          <a:lstStyle/>
          <a:p>
            <a:r>
              <a:rPr lang="ru-RU" altLang="ru-RU" sz="3600" b="1" dirty="0" smtClean="0"/>
              <a:t>Развитие </a:t>
            </a:r>
            <a:r>
              <a:rPr lang="ru-RU" altLang="ru-RU" sz="3600" b="1" dirty="0" err="1" smtClean="0"/>
              <a:t>метапредметных</a:t>
            </a:r>
            <a:r>
              <a:rPr lang="ru-RU" altLang="ru-RU" sz="3600" b="1" dirty="0" smtClean="0"/>
              <a:t> умений </a:t>
            </a:r>
            <a:br>
              <a:rPr lang="ru-RU" altLang="ru-RU" sz="3600" b="1" dirty="0" smtClean="0"/>
            </a:br>
            <a:r>
              <a:rPr lang="ru-RU" altLang="ru-RU" sz="3600" b="1" dirty="0" smtClean="0"/>
              <a:t>в процессе </a:t>
            </a:r>
            <a:br>
              <a:rPr lang="ru-RU" altLang="ru-RU" sz="3600" b="1" dirty="0" smtClean="0"/>
            </a:br>
            <a:r>
              <a:rPr lang="ru-RU" altLang="ru-RU" sz="3600" b="1" dirty="0" smtClean="0"/>
              <a:t>обновления содержания образования</a:t>
            </a:r>
            <a:br>
              <a:rPr lang="ru-RU" altLang="ru-RU" sz="3600" b="1" dirty="0" smtClean="0"/>
            </a:br>
            <a:r>
              <a:rPr lang="ru-RU" altLang="ru-RU" sz="3600" b="1" dirty="0" smtClean="0"/>
              <a:t/>
            </a:r>
            <a:br>
              <a:rPr lang="ru-RU" altLang="ru-RU" sz="3600" b="1" dirty="0" smtClean="0"/>
            </a:br>
            <a:r>
              <a:rPr lang="ru-RU" altLang="ru-RU" sz="3600" b="1" dirty="0" smtClean="0"/>
              <a:t/>
            </a:r>
            <a:br>
              <a:rPr lang="ru-RU" altLang="ru-RU" sz="3600" b="1" dirty="0" smtClean="0"/>
            </a:br>
            <a:endParaRPr lang="ru-RU" altLang="ru-RU" sz="2400" dirty="0" smtClean="0"/>
          </a:p>
        </p:txBody>
      </p:sp>
      <p:sp>
        <p:nvSpPr>
          <p:cNvPr id="2051" name="Rectangle 122"/>
          <p:cNvSpPr>
            <a:spLocks noChangeArrowheads="1"/>
          </p:cNvSpPr>
          <p:nvPr/>
        </p:nvSpPr>
        <p:spPr bwMode="auto">
          <a:xfrm>
            <a:off x="2374900" y="5137150"/>
            <a:ext cx="6769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endParaRPr lang="ru-RU" altLang="ru-RU" sz="2000" dirty="0"/>
          </a:p>
        </p:txBody>
      </p:sp>
      <p:sp>
        <p:nvSpPr>
          <p:cNvPr id="2" name="Прямоугольник 1"/>
          <p:cNvSpPr/>
          <p:nvPr/>
        </p:nvSpPr>
        <p:spPr>
          <a:xfrm>
            <a:off x="2123728" y="4365104"/>
            <a:ext cx="6875810" cy="923330"/>
          </a:xfrm>
          <a:prstGeom prst="rect">
            <a:avLst/>
          </a:prstGeom>
        </p:spPr>
        <p:txBody>
          <a:bodyPr wrap="square">
            <a:spAutoFit/>
          </a:bodyPr>
          <a:lstStyle/>
          <a:p>
            <a:pPr>
              <a:defRPr/>
            </a:pPr>
            <a:r>
              <a:rPr lang="ru-RU" b="1" dirty="0" smtClean="0">
                <a:solidFill>
                  <a:schemeClr val="accent4">
                    <a:lumMod val="85000"/>
                    <a:lumOff val="15000"/>
                  </a:schemeClr>
                </a:solidFill>
              </a:rPr>
              <a:t> </a:t>
            </a:r>
            <a:r>
              <a:rPr lang="ru-RU" b="1" dirty="0">
                <a:solidFill>
                  <a:schemeClr val="accent4">
                    <a:lumMod val="85000"/>
                    <a:lumOff val="15000"/>
                  </a:schemeClr>
                </a:solidFill>
              </a:rPr>
              <a:t>«Есть знания, необходимые каждому человеку. Пока человек не усвоит всех этих знаний, все другие знания будут во вред ему».  </a:t>
            </a:r>
            <a:endParaRPr lang="ru-RU" b="1" dirty="0" smtClean="0">
              <a:solidFill>
                <a:schemeClr val="accent4">
                  <a:lumMod val="85000"/>
                  <a:lumOff val="15000"/>
                </a:schemeClr>
              </a:solidFill>
            </a:endParaRPr>
          </a:p>
          <a:p>
            <a:pPr algn="r">
              <a:defRPr/>
            </a:pPr>
            <a:r>
              <a:rPr lang="ru-RU" b="1" dirty="0" smtClean="0">
                <a:solidFill>
                  <a:schemeClr val="accent4">
                    <a:lumMod val="85000"/>
                    <a:lumOff val="15000"/>
                  </a:schemeClr>
                </a:solidFill>
              </a:rPr>
              <a:t>Л</a:t>
            </a:r>
            <a:r>
              <a:rPr lang="ru-RU" b="1" dirty="0">
                <a:solidFill>
                  <a:schemeClr val="accent4">
                    <a:lumMod val="85000"/>
                    <a:lumOff val="15000"/>
                  </a:schemeClr>
                </a:solidFill>
              </a:rPr>
              <a:t>. Н. Толстой </a:t>
            </a:r>
          </a:p>
        </p:txBody>
      </p:sp>
    </p:spTree>
    <p:extLst>
      <p:ext uri="{BB962C8B-B14F-4D97-AF65-F5344CB8AC3E}">
        <p14:creationId xmlns:p14="http://schemas.microsoft.com/office/powerpoint/2010/main" val="2274265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itcorpus.ru/states/img1/kak_vybraty_mas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435768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395536" y="1052736"/>
            <a:ext cx="314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dirty="0" err="1"/>
              <a:t>Метапредметность</a:t>
            </a:r>
            <a:endParaRPr lang="ru-RU" altLang="ru-RU" sz="2400" b="1" dirty="0"/>
          </a:p>
        </p:txBody>
      </p:sp>
      <p:sp>
        <p:nvSpPr>
          <p:cNvPr id="3076" name="TextBox 5"/>
          <p:cNvSpPr txBox="1">
            <a:spLocks noChangeArrowheads="1"/>
          </p:cNvSpPr>
          <p:nvPr/>
        </p:nvSpPr>
        <p:spPr bwMode="auto">
          <a:xfrm>
            <a:off x="6452634" y="4797152"/>
            <a:ext cx="271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dirty="0"/>
              <a:t>Предметность</a:t>
            </a:r>
          </a:p>
        </p:txBody>
      </p:sp>
    </p:spTree>
    <p:extLst>
      <p:ext uri="{BB962C8B-B14F-4D97-AF65-F5344CB8AC3E}">
        <p14:creationId xmlns:p14="http://schemas.microsoft.com/office/powerpoint/2010/main" val="620046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altLang="ru-RU" smtClean="0"/>
              <a:t>Традиционная модель</a:t>
            </a:r>
          </a:p>
        </p:txBody>
      </p:sp>
      <p:sp>
        <p:nvSpPr>
          <p:cNvPr id="7" name="Содержимое 6"/>
          <p:cNvSpPr>
            <a:spLocks noGrp="1"/>
          </p:cNvSpPr>
          <p:nvPr>
            <p:ph sz="quarter" idx="1"/>
          </p:nvPr>
        </p:nvSpPr>
        <p:spPr>
          <a:xfrm>
            <a:off x="7361238" y="3500438"/>
            <a:ext cx="757237" cy="171767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ru-RU" dirty="0"/>
          </a:p>
        </p:txBody>
      </p:sp>
      <p:grpSp>
        <p:nvGrpSpPr>
          <p:cNvPr id="4100" name="Группа 14"/>
          <p:cNvGrpSpPr>
            <a:grpSpLocks/>
          </p:cNvGrpSpPr>
          <p:nvPr/>
        </p:nvGrpSpPr>
        <p:grpSpPr bwMode="auto">
          <a:xfrm>
            <a:off x="323850" y="2071688"/>
            <a:ext cx="1890713" cy="3146425"/>
            <a:chOff x="323498" y="2071678"/>
            <a:chExt cx="1891048" cy="3146124"/>
          </a:xfrm>
        </p:grpSpPr>
        <p:sp>
          <p:nvSpPr>
            <p:cNvPr id="4" name="Блок-схема: узел 3"/>
            <p:cNvSpPr/>
            <p:nvPr/>
          </p:nvSpPr>
          <p:spPr>
            <a:xfrm>
              <a:off x="323498" y="2071678"/>
              <a:ext cx="1891048" cy="15730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tx1"/>
                  </a:solidFill>
                </a:rPr>
                <a:t>Учитель</a:t>
              </a:r>
            </a:p>
          </p:txBody>
        </p:sp>
        <p:sp>
          <p:nvSpPr>
            <p:cNvPr id="5" name="Блок-схема: объединение 4"/>
            <p:cNvSpPr/>
            <p:nvPr/>
          </p:nvSpPr>
          <p:spPr>
            <a:xfrm>
              <a:off x="876046" y="3789189"/>
              <a:ext cx="785952" cy="142861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2800"/>
            </a:p>
          </p:txBody>
        </p:sp>
      </p:grpSp>
      <p:sp>
        <p:nvSpPr>
          <p:cNvPr id="10" name="Блок-схема: узел 9"/>
          <p:cNvSpPr/>
          <p:nvPr/>
        </p:nvSpPr>
        <p:spPr>
          <a:xfrm>
            <a:off x="6948488" y="2100263"/>
            <a:ext cx="1584325" cy="11842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tx1"/>
                </a:solidFill>
              </a:rPr>
              <a:t>Ученик</a:t>
            </a:r>
          </a:p>
        </p:txBody>
      </p:sp>
      <p:sp>
        <p:nvSpPr>
          <p:cNvPr id="3" name="Стрелка вправо 2"/>
          <p:cNvSpPr/>
          <p:nvPr/>
        </p:nvSpPr>
        <p:spPr>
          <a:xfrm>
            <a:off x="2439988" y="2238375"/>
            <a:ext cx="4508500" cy="2076450"/>
          </a:xfrm>
          <a:prstGeom prst="rightArrow">
            <a:avLst>
              <a:gd name="adj1" fmla="val 5686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b="1" dirty="0">
                <a:solidFill>
                  <a:schemeClr val="tx1"/>
                </a:solidFill>
              </a:rPr>
              <a:t>Передача знаний и опыта</a:t>
            </a:r>
          </a:p>
          <a:p>
            <a:pPr algn="ctr" eaLnBrk="1" hangingPunct="1">
              <a:defRPr/>
            </a:pPr>
            <a:endParaRPr lang="ru-RU" dirty="0"/>
          </a:p>
        </p:txBody>
      </p:sp>
    </p:spTree>
    <p:extLst>
      <p:ext uri="{BB962C8B-B14F-4D97-AF65-F5344CB8AC3E}">
        <p14:creationId xmlns:p14="http://schemas.microsoft.com/office/powerpoint/2010/main" val="1818377343"/>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normAutofit fontScale="90000"/>
          </a:bodyPr>
          <a:lstStyle/>
          <a:p>
            <a:r>
              <a:rPr lang="ru-RU" altLang="ru-RU" smtClean="0"/>
              <a:t>Системно-деятельностная модель</a:t>
            </a:r>
          </a:p>
        </p:txBody>
      </p:sp>
      <p:sp>
        <p:nvSpPr>
          <p:cNvPr id="7" name="Содержимое 6"/>
          <p:cNvSpPr>
            <a:spLocks noGrp="1"/>
          </p:cNvSpPr>
          <p:nvPr>
            <p:ph sz="quarter" idx="1"/>
          </p:nvPr>
        </p:nvSpPr>
        <p:spPr>
          <a:xfrm>
            <a:off x="696913" y="3776663"/>
            <a:ext cx="757237" cy="11430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defRPr/>
            </a:pPr>
            <a:endParaRPr lang="ru-RU" dirty="0"/>
          </a:p>
        </p:txBody>
      </p:sp>
      <p:grpSp>
        <p:nvGrpSpPr>
          <p:cNvPr id="5124" name="Группа 16"/>
          <p:cNvGrpSpPr>
            <a:grpSpLocks/>
          </p:cNvGrpSpPr>
          <p:nvPr/>
        </p:nvGrpSpPr>
        <p:grpSpPr bwMode="auto">
          <a:xfrm>
            <a:off x="6227763" y="2071688"/>
            <a:ext cx="1884362" cy="2497137"/>
            <a:chOff x="6045632" y="1357298"/>
            <a:chExt cx="1883954" cy="2497156"/>
          </a:xfrm>
        </p:grpSpPr>
        <p:sp>
          <p:nvSpPr>
            <p:cNvPr id="8" name="Блок-схема: узел 7"/>
            <p:cNvSpPr/>
            <p:nvPr/>
          </p:nvSpPr>
          <p:spPr>
            <a:xfrm>
              <a:off x="6045632" y="1357298"/>
              <a:ext cx="1883954" cy="121285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tx1"/>
                  </a:solidFill>
                </a:rPr>
                <a:t>Учитель</a:t>
              </a:r>
            </a:p>
          </p:txBody>
        </p:sp>
        <p:sp>
          <p:nvSpPr>
            <p:cNvPr id="9" name="Блок-схема: объединение 8"/>
            <p:cNvSpPr/>
            <p:nvPr/>
          </p:nvSpPr>
          <p:spPr>
            <a:xfrm>
              <a:off x="6417027" y="2782884"/>
              <a:ext cx="857064" cy="107157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grpSp>
      <p:grpSp>
        <p:nvGrpSpPr>
          <p:cNvPr id="5125" name="Группа 14"/>
          <p:cNvGrpSpPr>
            <a:grpSpLocks/>
          </p:cNvGrpSpPr>
          <p:nvPr/>
        </p:nvGrpSpPr>
        <p:grpSpPr bwMode="auto">
          <a:xfrm>
            <a:off x="3348038" y="2139950"/>
            <a:ext cx="1584325" cy="3078163"/>
            <a:chOff x="571472" y="2071678"/>
            <a:chExt cx="1584176" cy="3078031"/>
          </a:xfrm>
        </p:grpSpPr>
        <p:sp>
          <p:nvSpPr>
            <p:cNvPr id="4" name="Блок-схема: узел 3"/>
            <p:cNvSpPr/>
            <p:nvPr/>
          </p:nvSpPr>
          <p:spPr>
            <a:xfrm>
              <a:off x="571472" y="2071678"/>
              <a:ext cx="1584176" cy="135725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b="1" dirty="0">
                  <a:solidFill>
                    <a:schemeClr val="tx1"/>
                  </a:solidFill>
                </a:rPr>
                <a:t>Автор</a:t>
              </a:r>
            </a:p>
          </p:txBody>
        </p:sp>
        <p:sp>
          <p:nvSpPr>
            <p:cNvPr id="5" name="Блок-схема: объединение 4"/>
            <p:cNvSpPr/>
            <p:nvPr/>
          </p:nvSpPr>
          <p:spPr>
            <a:xfrm>
              <a:off x="1071487" y="3721020"/>
              <a:ext cx="785739" cy="142868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grpSp>
      <p:sp>
        <p:nvSpPr>
          <p:cNvPr id="10" name="Блок-схема: узел 9"/>
          <p:cNvSpPr/>
          <p:nvPr/>
        </p:nvSpPr>
        <p:spPr>
          <a:xfrm>
            <a:off x="233363" y="2349500"/>
            <a:ext cx="1674812" cy="1323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tx1"/>
                </a:solidFill>
              </a:rPr>
              <a:t>Ученик</a:t>
            </a:r>
          </a:p>
        </p:txBody>
      </p:sp>
      <p:cxnSp>
        <p:nvCxnSpPr>
          <p:cNvPr id="6" name="Соединительная линия уступом 5"/>
          <p:cNvCxnSpPr/>
          <p:nvPr/>
        </p:nvCxnSpPr>
        <p:spPr>
          <a:xfrm rot="10800000" flipV="1">
            <a:off x="2411413" y="4652963"/>
            <a:ext cx="5200650" cy="1008062"/>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Стрелка вправо 18"/>
          <p:cNvSpPr/>
          <p:nvPr/>
        </p:nvSpPr>
        <p:spPr>
          <a:xfrm>
            <a:off x="1611313" y="3429000"/>
            <a:ext cx="800100"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0" name="Стрелка влево 19"/>
          <p:cNvSpPr/>
          <p:nvPr/>
        </p:nvSpPr>
        <p:spPr>
          <a:xfrm>
            <a:off x="2484438" y="3429000"/>
            <a:ext cx="863600" cy="576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5130" name="TextBox 22"/>
          <p:cNvSpPr txBox="1">
            <a:spLocks noChangeArrowheads="1"/>
          </p:cNvSpPr>
          <p:nvPr/>
        </p:nvSpPr>
        <p:spPr bwMode="auto">
          <a:xfrm>
            <a:off x="1074738" y="5157788"/>
            <a:ext cx="292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t>Тексты, инструменты</a:t>
            </a:r>
          </a:p>
        </p:txBody>
      </p:sp>
    </p:spTree>
    <p:extLst>
      <p:ext uri="{BB962C8B-B14F-4D97-AF65-F5344CB8AC3E}">
        <p14:creationId xmlns:p14="http://schemas.microsoft.com/office/powerpoint/2010/main" val="2131332744"/>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Объект 4"/>
          <p:cNvPicPr>
            <a:picLocks noChangeAspect="1"/>
          </p:cNvPicPr>
          <p:nvPr/>
        </p:nvPicPr>
        <p:blipFill rotWithShape="1">
          <a:blip r:embed="rId2">
            <a:extLst>
              <a:ext uri="{28A0092B-C50C-407E-A947-70E740481C1C}">
                <a14:useLocalDpi xmlns:a14="http://schemas.microsoft.com/office/drawing/2010/main" val="0"/>
              </a:ext>
            </a:extLst>
          </a:blip>
          <a:srcRect l="21587" r="33763"/>
          <a:stretch/>
        </p:blipFill>
        <p:spPr>
          <a:xfrm>
            <a:off x="6048513" y="0"/>
            <a:ext cx="3466273" cy="6897860"/>
          </a:xfrm>
          <a:prstGeom prst="rect">
            <a:avLst/>
          </a:prstGeom>
        </p:spPr>
      </p:pic>
      <p:sp>
        <p:nvSpPr>
          <p:cNvPr id="25" name="Овал 24"/>
          <p:cNvSpPr/>
          <p:nvPr/>
        </p:nvSpPr>
        <p:spPr>
          <a:xfrm>
            <a:off x="-1139765" y="-5056980"/>
            <a:ext cx="5711765" cy="7037407"/>
          </a:xfrm>
          <a:prstGeom prst="ellipse">
            <a:avLst/>
          </a:prstGeom>
          <a:solidFill>
            <a:srgbClr val="1B3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Овал 3"/>
          <p:cNvSpPr/>
          <p:nvPr/>
        </p:nvSpPr>
        <p:spPr>
          <a:xfrm>
            <a:off x="3415738" y="1218700"/>
            <a:ext cx="764000" cy="1018667"/>
          </a:xfrm>
          <a:prstGeom prst="ellipse">
            <a:avLst/>
          </a:prstGeom>
          <a:solidFill>
            <a:srgbClr val="1B3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5" name="Овал 4"/>
          <p:cNvSpPr/>
          <p:nvPr/>
        </p:nvSpPr>
        <p:spPr>
          <a:xfrm>
            <a:off x="3466432" y="3271910"/>
            <a:ext cx="764000" cy="1018667"/>
          </a:xfrm>
          <a:prstGeom prst="ellipse">
            <a:avLst/>
          </a:prstGeom>
          <a:solidFill>
            <a:srgbClr val="1B3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6" name="Прямоугольник 5"/>
          <p:cNvSpPr/>
          <p:nvPr/>
        </p:nvSpPr>
        <p:spPr>
          <a:xfrm>
            <a:off x="622755" y="491873"/>
            <a:ext cx="279298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Приоритеты</a:t>
            </a:r>
          </a:p>
        </p:txBody>
      </p:sp>
      <p:sp>
        <p:nvSpPr>
          <p:cNvPr id="9" name="Овал 8"/>
          <p:cNvSpPr/>
          <p:nvPr/>
        </p:nvSpPr>
        <p:spPr>
          <a:xfrm>
            <a:off x="264165" y="4365991"/>
            <a:ext cx="764000" cy="1018667"/>
          </a:xfrm>
          <a:prstGeom prst="ellipse">
            <a:avLst/>
          </a:prstGeom>
          <a:solidFill>
            <a:srgbClr val="1B3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10" name="Овал 9"/>
          <p:cNvSpPr/>
          <p:nvPr/>
        </p:nvSpPr>
        <p:spPr>
          <a:xfrm>
            <a:off x="269125" y="2494307"/>
            <a:ext cx="707264" cy="943019"/>
          </a:xfrm>
          <a:prstGeom prst="ellipse">
            <a:avLst/>
          </a:prstGeom>
          <a:solidFill>
            <a:srgbClr val="1B3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11" name="Прямоугольник 10"/>
          <p:cNvSpPr/>
          <p:nvPr/>
        </p:nvSpPr>
        <p:spPr>
          <a:xfrm>
            <a:off x="1028165" y="2711544"/>
            <a:ext cx="238757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Школа </a:t>
            </a:r>
            <a:r>
              <a:rPr kumimoji="0" lang="ru-RU" sz="2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Минпросвещения</a:t>
            </a:r>
            <a:endPar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 name="Прямоугольник 16"/>
          <p:cNvSpPr/>
          <p:nvPr/>
        </p:nvSpPr>
        <p:spPr>
          <a:xfrm>
            <a:off x="1017463" y="4236046"/>
            <a:ext cx="26148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solidFill>
                  <a:prstClr val="black"/>
                </a:solidFill>
                <a:latin typeface="Arial Narrow" panose="020B0606020202030204" pitchFamily="34" charset="0"/>
              </a:rPr>
              <a:t>Обновленные </a:t>
            </a:r>
            <a:r>
              <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ФГОС</a:t>
            </a:r>
          </a:p>
        </p:txBody>
      </p:sp>
      <p:sp>
        <p:nvSpPr>
          <p:cNvPr id="19" name="Прямоугольник 18"/>
          <p:cNvSpPr/>
          <p:nvPr/>
        </p:nvSpPr>
        <p:spPr>
          <a:xfrm>
            <a:off x="4277317" y="1595706"/>
            <a:ext cx="2011609" cy="1446550"/>
          </a:xfrm>
          <a:prstGeom prst="rect">
            <a:avLst/>
          </a:prstGeom>
        </p:spPr>
        <p:txBody>
          <a:bodyPr wrap="square">
            <a:spAutoFit/>
          </a:bodyPr>
          <a:lstStyle/>
          <a:p>
            <a:pPr lvl="0">
              <a:defRPr/>
            </a:pPr>
            <a:r>
              <a:rPr lang="ru-RU" sz="2200" dirty="0">
                <a:solidFill>
                  <a:prstClr val="black"/>
                </a:solidFill>
                <a:latin typeface="Arial Narrow" panose="020B0606020202030204" pitchFamily="34" charset="0"/>
              </a:rPr>
              <a:t>Цикл классных часов</a:t>
            </a:r>
          </a:p>
          <a:p>
            <a:pPr lvl="0">
              <a:defRPr/>
            </a:pPr>
            <a:r>
              <a:rPr lang="ru-RU" sz="2200" dirty="0">
                <a:solidFill>
                  <a:prstClr val="black"/>
                </a:solidFill>
                <a:latin typeface="Arial Narrow" panose="020B0606020202030204" pitchFamily="34" charset="0"/>
              </a:rPr>
              <a:t>«Разговор о важном»</a:t>
            </a:r>
            <a:endParaRPr kumimoji="0" lang="ru-RU" sz="2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1" name="Прямоугольник 20"/>
          <p:cNvSpPr/>
          <p:nvPr/>
        </p:nvSpPr>
        <p:spPr>
          <a:xfrm>
            <a:off x="4312107" y="4869061"/>
            <a:ext cx="2528256" cy="461665"/>
          </a:xfrm>
          <a:prstGeom prst="rect">
            <a:avLst/>
          </a:prstGeom>
        </p:spPr>
        <p:txBody>
          <a:bodyPr wrap="none">
            <a:spAutoFit/>
          </a:bodyPr>
          <a:lstStyle/>
          <a:p>
            <a:pPr lvl="0">
              <a:defRPr/>
            </a:pPr>
            <a:r>
              <a:rPr lang="ru-RU" sz="2400" dirty="0">
                <a:solidFill>
                  <a:prstClr val="black"/>
                </a:solidFill>
                <a:latin typeface="Arial Narrow" panose="020B0606020202030204" pitchFamily="34" charset="0"/>
              </a:rPr>
              <a:t>ФГИС «Моя школа»</a:t>
            </a:r>
            <a:endPar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3" name="Равнобедренный треугольник 22"/>
          <p:cNvSpPr/>
          <p:nvPr/>
        </p:nvSpPr>
        <p:spPr>
          <a:xfrm rot="5400000">
            <a:off x="2910969" y="3130669"/>
            <a:ext cx="6972301" cy="733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Прямоугольник 28"/>
          <p:cNvSpPr/>
          <p:nvPr/>
        </p:nvSpPr>
        <p:spPr>
          <a:xfrm>
            <a:off x="1050517" y="4852477"/>
            <a:ext cx="41488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solidFill>
                  <a:prstClr val="black"/>
                </a:solidFill>
                <a:latin typeface="Arial Narrow" panose="020B0606020202030204" pitchFamily="34" charset="0"/>
              </a:rPr>
              <a:t>Единое содержание образования</a:t>
            </a:r>
            <a:endPar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0" name="Прямоугольник 29"/>
          <p:cNvSpPr/>
          <p:nvPr/>
        </p:nvSpPr>
        <p:spPr>
          <a:xfrm>
            <a:off x="1028164" y="5447830"/>
            <a:ext cx="368402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solidFill>
                  <a:prstClr val="black"/>
                </a:solidFill>
                <a:latin typeface="Arial Narrow" panose="020B0606020202030204" pitchFamily="34" charset="0"/>
              </a:rPr>
              <a:t>Функциональная грамотность</a:t>
            </a:r>
            <a:endPar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 name="Прямоугольник 30"/>
          <p:cNvSpPr/>
          <p:nvPr/>
        </p:nvSpPr>
        <p:spPr>
          <a:xfrm>
            <a:off x="4290059" y="2927594"/>
            <a:ext cx="301923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Цифровая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Трансформация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образования</a:t>
            </a:r>
          </a:p>
        </p:txBody>
      </p:sp>
      <p:sp>
        <p:nvSpPr>
          <p:cNvPr id="32" name="Прямоугольник 31"/>
          <p:cNvSpPr/>
          <p:nvPr/>
        </p:nvSpPr>
        <p:spPr>
          <a:xfrm>
            <a:off x="4280653" y="1079981"/>
            <a:ext cx="15760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Воспитание</a:t>
            </a:r>
          </a:p>
        </p:txBody>
      </p:sp>
      <p:sp>
        <p:nvSpPr>
          <p:cNvPr id="33" name="Прямоугольник 32"/>
          <p:cNvSpPr/>
          <p:nvPr/>
        </p:nvSpPr>
        <p:spPr>
          <a:xfrm>
            <a:off x="4312107" y="4236045"/>
            <a:ext cx="26821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solidFill>
                  <a:prstClr val="black"/>
                </a:solidFill>
                <a:latin typeface="Arial Narrow" panose="020B0606020202030204" pitchFamily="34" charset="0"/>
              </a:rPr>
              <a:t>Цифровая дидактика</a:t>
            </a:r>
            <a:endParaRPr kumimoji="0" lang="ru-RU"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24" name="Рисунок 2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4344" y="4574225"/>
            <a:ext cx="417377" cy="556503"/>
          </a:xfrm>
          <a:prstGeom prst="rect">
            <a:avLst/>
          </a:prstGeom>
        </p:spPr>
      </p:pic>
      <p:pic>
        <p:nvPicPr>
          <p:cNvPr id="26" name="Рисунок 2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87948" y="1433447"/>
            <a:ext cx="441878" cy="589170"/>
          </a:xfrm>
          <a:prstGeom prst="rect">
            <a:avLst/>
          </a:prstGeom>
        </p:spPr>
      </p:pic>
      <p:pic>
        <p:nvPicPr>
          <p:cNvPr id="27" name="Рисунок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7948" y="3437325"/>
            <a:ext cx="485993" cy="647990"/>
          </a:xfrm>
          <a:prstGeom prst="rect">
            <a:avLst/>
          </a:prstGeom>
        </p:spPr>
      </p:pic>
      <p:pic>
        <p:nvPicPr>
          <p:cNvPr id="34" name="Рисунок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4067" y="2616706"/>
            <a:ext cx="417377" cy="556503"/>
          </a:xfrm>
          <a:prstGeom prst="rect">
            <a:avLst/>
          </a:prstGeom>
        </p:spPr>
      </p:pic>
    </p:spTree>
    <p:extLst>
      <p:ext uri="{BB962C8B-B14F-4D97-AF65-F5344CB8AC3E}">
        <p14:creationId xmlns:p14="http://schemas.microsoft.com/office/powerpoint/2010/main" val="4258503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4000" b="1" dirty="0" smtClean="0">
                <a:solidFill>
                  <a:schemeClr val="tx1"/>
                </a:solidFill>
                <a:latin typeface="+mn-lt"/>
                <a:ea typeface="+mn-ea"/>
                <a:cs typeface="+mn-cs"/>
              </a:rPr>
              <a:t>Цель современного образования </a:t>
            </a:r>
            <a:endParaRPr lang="ru-RU" sz="4000" b="1" dirty="0"/>
          </a:p>
        </p:txBody>
      </p:sp>
      <p:sp>
        <p:nvSpPr>
          <p:cNvPr id="6147" name="Содержимое 2"/>
          <p:cNvSpPr>
            <a:spLocks noGrp="1"/>
          </p:cNvSpPr>
          <p:nvPr>
            <p:ph idx="1"/>
          </p:nvPr>
        </p:nvSpPr>
        <p:spPr>
          <a:xfrm>
            <a:off x="323850" y="1989138"/>
            <a:ext cx="8229600" cy="4525962"/>
          </a:xfrm>
        </p:spPr>
        <p:txBody>
          <a:bodyPr/>
          <a:lstStyle/>
          <a:p>
            <a:pPr marL="0" indent="0" algn="just">
              <a:buFontTx/>
              <a:buNone/>
              <a:defRPr/>
            </a:pPr>
            <a:r>
              <a:rPr lang="ru-RU" altLang="ru-RU" sz="2800" dirty="0" smtClean="0"/>
              <a:t>– развитие у обучающихся способности эффективно действовать в ситуации неопределенности на основе целостного восприятия мира. В свете международных критериев измерения качества системы образования, на одно из первых мест выходит проблема формирования мобильности, умения работать с информацией, принимать решения в нестандартных ситуациях.</a:t>
            </a:r>
          </a:p>
          <a:p>
            <a:pPr>
              <a:defRPr/>
            </a:pPr>
            <a:endParaRPr lang="ru-RU" altLang="ru-RU" dirty="0" smtClean="0"/>
          </a:p>
        </p:txBody>
      </p:sp>
    </p:spTree>
    <p:extLst>
      <p:ext uri="{BB962C8B-B14F-4D97-AF65-F5344CB8AC3E}">
        <p14:creationId xmlns:p14="http://schemas.microsoft.com/office/powerpoint/2010/main" val="349776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357188"/>
            <a:ext cx="8858250" cy="1500187"/>
          </a:xfrm>
        </p:spPr>
        <p:txBody>
          <a:bodyPr/>
          <a:lstStyle/>
          <a:p>
            <a:pPr eaLnBrk="1" hangingPunct="1"/>
            <a:r>
              <a:rPr lang="ru-RU" altLang="ru-RU" b="1" smtClean="0"/>
              <a:t>Метапредметный подход в образовании </a:t>
            </a:r>
            <a:r>
              <a:rPr lang="ru-RU" altLang="ru-RU" sz="3200" smtClean="0"/>
              <a:t>обеспечивает</a:t>
            </a:r>
            <a:endParaRPr lang="ru-RU" altLang="ru-RU" sz="3100" smtClean="0"/>
          </a:p>
        </p:txBody>
      </p:sp>
      <p:sp>
        <p:nvSpPr>
          <p:cNvPr id="3" name="Содержимое 2"/>
          <p:cNvSpPr>
            <a:spLocks noGrp="1"/>
          </p:cNvSpPr>
          <p:nvPr>
            <p:ph idx="1"/>
          </p:nvPr>
        </p:nvSpPr>
        <p:spPr>
          <a:xfrm>
            <a:off x="468313" y="2060575"/>
            <a:ext cx="8229600" cy="4340225"/>
          </a:xfrm>
        </p:spPr>
        <p:txBody>
          <a:bodyPr>
            <a:normAutofit lnSpcReduction="10000"/>
          </a:bodyPr>
          <a:lstStyle/>
          <a:p>
            <a:pPr marL="0" indent="0">
              <a:buFontTx/>
              <a:buNone/>
              <a:defRPr/>
            </a:pPr>
            <a:r>
              <a:rPr lang="ru-RU" dirty="0" smtClean="0"/>
              <a:t> -  целостность содержания, позволяющую сформировать у учащихся объективную картину мира: научную и художественную;</a:t>
            </a:r>
          </a:p>
          <a:p>
            <a:pPr marL="0" indent="0">
              <a:buFontTx/>
              <a:buNone/>
              <a:defRPr/>
            </a:pPr>
            <a:r>
              <a:rPr lang="ru-RU" dirty="0" smtClean="0"/>
              <a:t>- развитие универсальных способов деятельности, позволяющих самостоятельно учиться и самореализовыватьв познавательной, профессиональной и социальных сферах; </a:t>
            </a:r>
          </a:p>
          <a:p>
            <a:pPr marL="0" indent="0">
              <a:buFontTx/>
              <a:buNone/>
              <a:defRPr/>
            </a:pPr>
            <a:r>
              <a:rPr lang="ru-RU" dirty="0" smtClean="0"/>
              <a:t>- развитие теоретического мышления.</a:t>
            </a:r>
          </a:p>
          <a:p>
            <a:pPr eaLnBrk="1" hangingPunct="1">
              <a:defRPr/>
            </a:pPr>
            <a:endParaRPr lang="ru-RU" dirty="0"/>
          </a:p>
        </p:txBody>
      </p:sp>
    </p:spTree>
    <p:extLst>
      <p:ext uri="{BB962C8B-B14F-4D97-AF65-F5344CB8AC3E}">
        <p14:creationId xmlns:p14="http://schemas.microsoft.com/office/powerpoint/2010/main" val="739828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404813"/>
            <a:ext cx="8892480" cy="719931"/>
          </a:xfrm>
        </p:spPr>
        <p:txBody>
          <a:bodyPr>
            <a:normAutofit fontScale="90000"/>
          </a:bodyPr>
          <a:lstStyle/>
          <a:p>
            <a:pPr marL="171450" indent="-450215">
              <a:spcBef>
                <a:spcPts val="380"/>
              </a:spcBef>
              <a:spcAft>
                <a:spcPts val="0"/>
              </a:spcAft>
            </a:pPr>
            <a:r>
              <a:rPr lang="ru-RU" sz="2200" b="1" kern="0" dirty="0">
                <a:solidFill>
                  <a:srgbClr val="17365D"/>
                </a:solidFill>
                <a:latin typeface="Times New Roman"/>
                <a:ea typeface="Times New Roman"/>
              </a:rPr>
              <a:t>Анкета</a:t>
            </a:r>
            <a:r>
              <a:rPr lang="ru-RU" sz="2200" b="1" kern="0" spc="-40" dirty="0">
                <a:solidFill>
                  <a:srgbClr val="17365D"/>
                </a:solidFill>
                <a:latin typeface="Times New Roman"/>
                <a:ea typeface="Times New Roman"/>
              </a:rPr>
              <a:t> </a:t>
            </a:r>
            <a:r>
              <a:rPr lang="ru-RU" sz="2200" b="1" kern="0" spc="-40" dirty="0" smtClean="0">
                <a:solidFill>
                  <a:srgbClr val="17365D"/>
                </a:solidFill>
                <a:latin typeface="Times New Roman"/>
                <a:ea typeface="Times New Roman"/>
              </a:rPr>
              <a:t/>
            </a:r>
            <a:br>
              <a:rPr lang="ru-RU" sz="2200" b="1" kern="0" spc="-40" dirty="0" smtClean="0">
                <a:solidFill>
                  <a:srgbClr val="17365D"/>
                </a:solidFill>
                <a:latin typeface="Times New Roman"/>
                <a:ea typeface="Times New Roman"/>
              </a:rPr>
            </a:br>
            <a:r>
              <a:rPr lang="ru-RU" sz="2200" b="1" kern="0" dirty="0" smtClean="0">
                <a:solidFill>
                  <a:srgbClr val="17365D"/>
                </a:solidFill>
                <a:latin typeface="Times New Roman"/>
                <a:ea typeface="Times New Roman"/>
              </a:rPr>
              <a:t>«</a:t>
            </a:r>
            <a:r>
              <a:rPr lang="ru-RU" sz="2200" b="1" kern="0" dirty="0">
                <a:solidFill>
                  <a:srgbClr val="17365D"/>
                </a:solidFill>
                <a:latin typeface="Times New Roman"/>
                <a:ea typeface="Times New Roman"/>
              </a:rPr>
              <a:t>Изучение</a:t>
            </a:r>
            <a:r>
              <a:rPr lang="ru-RU" sz="2200" b="1" kern="0" spc="-55" dirty="0">
                <a:solidFill>
                  <a:srgbClr val="17365D"/>
                </a:solidFill>
                <a:latin typeface="Times New Roman"/>
                <a:ea typeface="Times New Roman"/>
              </a:rPr>
              <a:t> </a:t>
            </a:r>
            <a:r>
              <a:rPr lang="ru-RU" sz="2200" b="1" kern="0" dirty="0">
                <a:solidFill>
                  <a:srgbClr val="17365D"/>
                </a:solidFill>
                <a:latin typeface="Times New Roman"/>
                <a:ea typeface="Times New Roman"/>
              </a:rPr>
              <a:t>готовности</a:t>
            </a:r>
            <a:r>
              <a:rPr lang="ru-RU" sz="2200" b="1" kern="0" spc="-40" dirty="0">
                <a:solidFill>
                  <a:srgbClr val="17365D"/>
                </a:solidFill>
                <a:latin typeface="Times New Roman"/>
                <a:ea typeface="Times New Roman"/>
              </a:rPr>
              <a:t> </a:t>
            </a:r>
            <a:r>
              <a:rPr lang="ru-RU" sz="2200" b="1" kern="0" dirty="0">
                <a:solidFill>
                  <a:srgbClr val="17365D"/>
                </a:solidFill>
                <a:latin typeface="Times New Roman"/>
                <a:ea typeface="Times New Roman"/>
              </a:rPr>
              <a:t>педагога</a:t>
            </a:r>
            <a:r>
              <a:rPr lang="ru-RU" sz="2200" b="1" kern="0" spc="-40" dirty="0">
                <a:solidFill>
                  <a:srgbClr val="17365D"/>
                </a:solidFill>
                <a:latin typeface="Times New Roman"/>
                <a:ea typeface="Times New Roman"/>
              </a:rPr>
              <a:t> </a:t>
            </a:r>
            <a:r>
              <a:rPr lang="ru-RU" sz="2200" b="1" kern="0" dirty="0">
                <a:solidFill>
                  <a:srgbClr val="17365D"/>
                </a:solidFill>
                <a:latin typeface="Times New Roman"/>
                <a:ea typeface="Times New Roman"/>
              </a:rPr>
              <a:t>к</a:t>
            </a:r>
            <a:r>
              <a:rPr lang="ru-RU" sz="2200" b="1" kern="0" spc="-50" dirty="0">
                <a:solidFill>
                  <a:srgbClr val="17365D"/>
                </a:solidFill>
                <a:latin typeface="Times New Roman"/>
                <a:ea typeface="Times New Roman"/>
              </a:rPr>
              <a:t> </a:t>
            </a:r>
            <a:r>
              <a:rPr lang="ru-RU" sz="2200" b="1" kern="0" dirty="0">
                <a:solidFill>
                  <a:srgbClr val="17365D"/>
                </a:solidFill>
                <a:latin typeface="Times New Roman"/>
                <a:ea typeface="Times New Roman"/>
              </a:rPr>
              <a:t>самоконтролю</a:t>
            </a:r>
            <a:r>
              <a:rPr lang="ru-RU" sz="2200" b="1" kern="0" spc="-55" dirty="0">
                <a:solidFill>
                  <a:srgbClr val="17365D"/>
                </a:solidFill>
                <a:latin typeface="Times New Roman"/>
                <a:ea typeface="Times New Roman"/>
              </a:rPr>
              <a:t> </a:t>
            </a:r>
            <a:r>
              <a:rPr lang="ru-RU" sz="2200" b="1" kern="0" dirty="0">
                <a:solidFill>
                  <a:srgbClr val="17365D"/>
                </a:solidFill>
                <a:latin typeface="Times New Roman"/>
                <a:ea typeface="Times New Roman"/>
              </a:rPr>
              <a:t>деятельности»</a:t>
            </a:r>
            <a:r>
              <a:rPr lang="ru-RU" b="1" kern="0" dirty="0">
                <a:latin typeface="Times New Roman"/>
                <a:ea typeface="Times New Roman"/>
              </a:rPr>
              <a:t/>
            </a:r>
            <a:br>
              <a:rPr lang="ru-RU" b="1" kern="0" dirty="0">
                <a:latin typeface="Times New Roman"/>
                <a:ea typeface="Times New Roman"/>
              </a:rPr>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70664861"/>
              </p:ext>
            </p:extLst>
          </p:nvPr>
        </p:nvGraphicFramePr>
        <p:xfrm>
          <a:off x="251520" y="1052736"/>
          <a:ext cx="8712968" cy="4114800"/>
        </p:xfrm>
        <a:graphic>
          <a:graphicData uri="http://schemas.openxmlformats.org/drawingml/2006/table">
            <a:tbl>
              <a:tblPr firstRow="1" firstCol="1" lastRow="1" lastCol="1" bandRow="1" bandCol="1">
                <a:tableStyleId>{5C22544A-7EE6-4342-B048-85BDC9FD1C3A}</a:tableStyleId>
              </a:tblPr>
              <a:tblGrid>
                <a:gridCol w="360040"/>
                <a:gridCol w="7632848"/>
                <a:gridCol w="720080"/>
              </a:tblGrid>
              <a:tr h="414961">
                <a:tc>
                  <a:txBody>
                    <a:bodyPr/>
                    <a:lstStyle/>
                    <a:p>
                      <a:pPr marL="128905" marR="107950" indent="45720">
                        <a:spcBef>
                          <a:spcPts val="155"/>
                        </a:spcBef>
                        <a:spcAft>
                          <a:spcPts val="0"/>
                        </a:spcAft>
                      </a:pPr>
                      <a:r>
                        <a:rPr lang="ru-RU" sz="2000" dirty="0">
                          <a:effectLst/>
                        </a:rPr>
                        <a:t>№</a:t>
                      </a:r>
                      <a:r>
                        <a:rPr lang="ru-RU" sz="2000" spc="-285" dirty="0">
                          <a:effectLst/>
                        </a:rPr>
                        <a:t> </a:t>
                      </a:r>
                      <a:endParaRPr lang="ru-RU" sz="2000" dirty="0">
                        <a:effectLst/>
                        <a:latin typeface="Times New Roman"/>
                        <a:ea typeface="Times New Roman"/>
                        <a:cs typeface="Times New Roman"/>
                      </a:endParaRPr>
                    </a:p>
                  </a:txBody>
                  <a:tcPr marL="0" marR="0" marT="0" marB="0"/>
                </a:tc>
                <a:tc>
                  <a:txBody>
                    <a:bodyPr/>
                    <a:lstStyle/>
                    <a:p>
                      <a:pPr marL="2169795" marR="2161540" algn="ctr">
                        <a:spcBef>
                          <a:spcPts val="825"/>
                        </a:spcBef>
                        <a:spcAft>
                          <a:spcPts val="0"/>
                        </a:spcAft>
                      </a:pPr>
                      <a:r>
                        <a:rPr lang="ru-RU" sz="2000" dirty="0">
                          <a:effectLst/>
                        </a:rPr>
                        <a:t>Вопросы</a:t>
                      </a:r>
                      <a:endParaRPr lang="ru-RU" sz="2000" dirty="0">
                        <a:effectLst/>
                        <a:latin typeface="Times New Roman"/>
                        <a:ea typeface="Times New Roman"/>
                        <a:cs typeface="Times New Roman"/>
                      </a:endParaRPr>
                    </a:p>
                  </a:txBody>
                  <a:tcPr marL="0" marR="0" marT="0" marB="0"/>
                </a:tc>
                <a:tc>
                  <a:txBody>
                    <a:bodyPr/>
                    <a:lstStyle/>
                    <a:p>
                      <a:pPr marL="75565">
                        <a:spcBef>
                          <a:spcPts val="825"/>
                        </a:spcBef>
                        <a:spcAft>
                          <a:spcPts val="0"/>
                        </a:spcAft>
                      </a:pPr>
                      <a:r>
                        <a:rPr lang="ru-RU" sz="2000" spc="-5">
                          <a:effectLst/>
                        </a:rPr>
                        <a:t>Ответы</a:t>
                      </a:r>
                      <a:endParaRPr lang="ru-RU" sz="2000">
                        <a:effectLst/>
                        <a:latin typeface="Times New Roman"/>
                        <a:ea typeface="Times New Roman"/>
                        <a:cs typeface="Times New Roman"/>
                      </a:endParaRPr>
                    </a:p>
                  </a:txBody>
                  <a:tcPr marL="0" marR="0" marT="0" marB="0"/>
                </a:tc>
              </a:tr>
              <a:tr h="197409">
                <a:tc>
                  <a:txBody>
                    <a:bodyPr/>
                    <a:lstStyle/>
                    <a:p>
                      <a:pPr marL="112395">
                        <a:lnSpc>
                          <a:spcPts val="1320"/>
                        </a:lnSpc>
                        <a:spcAft>
                          <a:spcPts val="0"/>
                        </a:spcAft>
                      </a:pPr>
                      <a:endParaRPr lang="ru-RU" sz="2000" dirty="0" smtClean="0">
                        <a:effectLst/>
                      </a:endParaRPr>
                    </a:p>
                    <a:p>
                      <a:pPr marL="112395">
                        <a:lnSpc>
                          <a:spcPts val="1320"/>
                        </a:lnSpc>
                        <a:spcAft>
                          <a:spcPts val="0"/>
                        </a:spcAft>
                      </a:pPr>
                      <a:r>
                        <a:rPr lang="ru-RU" sz="2000" dirty="0" smtClean="0">
                          <a:effectLst/>
                        </a:rPr>
                        <a:t>1</a:t>
                      </a:r>
                      <a:r>
                        <a:rPr lang="ru-RU" sz="2000" dirty="0">
                          <a:effectLst/>
                        </a:rPr>
                        <a:t>.</a:t>
                      </a:r>
                      <a:endParaRPr lang="ru-RU" sz="2000" dirty="0">
                        <a:effectLst/>
                        <a:latin typeface="Times New Roman"/>
                        <a:ea typeface="Times New Roman"/>
                        <a:cs typeface="Times New Roman"/>
                      </a:endParaRPr>
                    </a:p>
                  </a:txBody>
                  <a:tcPr marL="0" marR="0" marT="0" marB="0"/>
                </a:tc>
                <a:tc>
                  <a:txBody>
                    <a:bodyPr/>
                    <a:lstStyle/>
                    <a:p>
                      <a:pPr marL="67945">
                        <a:lnSpc>
                          <a:spcPct val="100000"/>
                        </a:lnSpc>
                        <a:spcAft>
                          <a:spcPts val="0"/>
                        </a:spcAft>
                      </a:pPr>
                      <a:r>
                        <a:rPr lang="ru-RU" sz="2000" dirty="0">
                          <a:effectLst/>
                        </a:rPr>
                        <a:t>Интересна</a:t>
                      </a:r>
                      <a:r>
                        <a:rPr lang="ru-RU" sz="2000" spc="-40" dirty="0">
                          <a:effectLst/>
                        </a:rPr>
                        <a:t> </a:t>
                      </a:r>
                      <a:r>
                        <a:rPr lang="ru-RU" sz="2000" dirty="0">
                          <a:effectLst/>
                        </a:rPr>
                        <a:t>ли</a:t>
                      </a:r>
                      <a:r>
                        <a:rPr lang="ru-RU" sz="2000" spc="-15" dirty="0">
                          <a:effectLst/>
                        </a:rPr>
                        <a:t> </a:t>
                      </a:r>
                      <a:r>
                        <a:rPr lang="ru-RU" sz="2000" dirty="0">
                          <a:effectLst/>
                        </a:rPr>
                        <a:t>Вам</a:t>
                      </a:r>
                      <a:r>
                        <a:rPr lang="ru-RU" sz="2000" spc="-25" dirty="0">
                          <a:effectLst/>
                        </a:rPr>
                        <a:t> </a:t>
                      </a:r>
                      <a:r>
                        <a:rPr lang="ru-RU" sz="2000" dirty="0">
                          <a:effectLst/>
                        </a:rPr>
                        <a:t>ваша</a:t>
                      </a:r>
                      <a:r>
                        <a:rPr lang="ru-RU" sz="2000" spc="-45" dirty="0">
                          <a:effectLst/>
                        </a:rPr>
                        <a:t> </a:t>
                      </a:r>
                      <a:r>
                        <a:rPr lang="ru-RU" sz="2000" dirty="0">
                          <a:effectLst/>
                        </a:rPr>
                        <a:t>работа?</a:t>
                      </a:r>
                      <a:endParaRPr lang="ru-RU" sz="2000" dirty="0">
                        <a:effectLst/>
                        <a:latin typeface="Times New Roman"/>
                        <a:ea typeface="Times New Roman"/>
                        <a:cs typeface="Times New Roman"/>
                      </a:endParaRPr>
                    </a:p>
                  </a:txBody>
                  <a:tcPr marL="0" marR="0" marT="0" marB="0"/>
                </a:tc>
                <a:tc>
                  <a:txBody>
                    <a:bodyPr/>
                    <a:lstStyle/>
                    <a:p>
                      <a:pPr>
                        <a:lnSpc>
                          <a:spcPct val="150000"/>
                        </a:lnSpc>
                        <a:spcAft>
                          <a:spcPts val="0"/>
                        </a:spcAft>
                      </a:pPr>
                      <a:r>
                        <a:rPr lang="ru-RU" sz="2000" dirty="0">
                          <a:effectLst/>
                        </a:rPr>
                        <a:t> </a:t>
                      </a:r>
                      <a:r>
                        <a:rPr lang="ru-RU" sz="2000" dirty="0" smtClean="0">
                          <a:effectLst/>
                        </a:rPr>
                        <a:t>8</a:t>
                      </a:r>
                      <a:endParaRPr lang="ru-RU" sz="2000" dirty="0">
                        <a:effectLst/>
                        <a:latin typeface="Times New Roman"/>
                        <a:ea typeface="Times New Roman"/>
                        <a:cs typeface="Times New Roman"/>
                      </a:endParaRPr>
                    </a:p>
                  </a:txBody>
                  <a:tcPr marL="0" marR="0" marT="0" marB="0"/>
                </a:tc>
              </a:tr>
              <a:tr h="366616">
                <a:tc>
                  <a:txBody>
                    <a:bodyPr/>
                    <a:lstStyle/>
                    <a:p>
                      <a:pPr marL="112395">
                        <a:lnSpc>
                          <a:spcPts val="1320"/>
                        </a:lnSpc>
                        <a:spcAft>
                          <a:spcPts val="0"/>
                        </a:spcAft>
                      </a:pPr>
                      <a:endParaRPr lang="ru-RU" sz="2000" dirty="0" smtClean="0">
                        <a:effectLst/>
                      </a:endParaRPr>
                    </a:p>
                    <a:p>
                      <a:pPr marL="112395">
                        <a:lnSpc>
                          <a:spcPts val="1320"/>
                        </a:lnSpc>
                        <a:spcAft>
                          <a:spcPts val="0"/>
                        </a:spcAft>
                      </a:pPr>
                      <a:r>
                        <a:rPr lang="ru-RU" sz="2000" dirty="0" smtClean="0">
                          <a:effectLst/>
                        </a:rPr>
                        <a:t>2</a:t>
                      </a:r>
                      <a:r>
                        <a:rPr lang="ru-RU" sz="2000" dirty="0">
                          <a:effectLst/>
                        </a:rPr>
                        <a:t>.</a:t>
                      </a:r>
                      <a:endParaRPr lang="ru-RU" sz="2000" dirty="0">
                        <a:effectLst/>
                        <a:latin typeface="Times New Roman"/>
                        <a:ea typeface="Times New Roman"/>
                        <a:cs typeface="Times New Roman"/>
                      </a:endParaRPr>
                    </a:p>
                  </a:txBody>
                  <a:tcPr marL="0" marR="0" marT="0" marB="0"/>
                </a:tc>
                <a:tc>
                  <a:txBody>
                    <a:bodyPr/>
                    <a:lstStyle/>
                    <a:p>
                      <a:pPr marL="67945">
                        <a:lnSpc>
                          <a:spcPct val="100000"/>
                        </a:lnSpc>
                        <a:spcAft>
                          <a:spcPts val="0"/>
                        </a:spcAft>
                      </a:pPr>
                      <a:r>
                        <a:rPr lang="ru-RU" sz="2000" dirty="0">
                          <a:effectLst/>
                        </a:rPr>
                        <a:t>Знаете</a:t>
                      </a:r>
                      <a:r>
                        <a:rPr lang="ru-RU" sz="2000" spc="-40" dirty="0">
                          <a:effectLst/>
                        </a:rPr>
                        <a:t> </a:t>
                      </a:r>
                      <a:r>
                        <a:rPr lang="ru-RU" sz="2000" dirty="0">
                          <a:effectLst/>
                        </a:rPr>
                        <a:t>ли</a:t>
                      </a:r>
                      <a:r>
                        <a:rPr lang="ru-RU" sz="2000" spc="-30" dirty="0">
                          <a:effectLst/>
                        </a:rPr>
                        <a:t> </a:t>
                      </a:r>
                      <a:r>
                        <a:rPr lang="ru-RU" sz="2000" dirty="0">
                          <a:effectLst/>
                        </a:rPr>
                        <a:t>Вы</a:t>
                      </a:r>
                      <a:r>
                        <a:rPr lang="ru-RU" sz="2000" spc="-35" dirty="0">
                          <a:effectLst/>
                        </a:rPr>
                        <a:t> </a:t>
                      </a:r>
                      <a:r>
                        <a:rPr lang="ru-RU" sz="2000" dirty="0">
                          <a:effectLst/>
                        </a:rPr>
                        <a:t>цели</a:t>
                      </a:r>
                      <a:r>
                        <a:rPr lang="ru-RU" sz="2000" spc="-30" dirty="0">
                          <a:effectLst/>
                        </a:rPr>
                        <a:t> </a:t>
                      </a:r>
                      <a:r>
                        <a:rPr lang="ru-RU" sz="2000" dirty="0">
                          <a:effectLst/>
                        </a:rPr>
                        <a:t>работы</a:t>
                      </a:r>
                      <a:r>
                        <a:rPr lang="ru-RU" sz="2000" spc="-20" dirty="0">
                          <a:effectLst/>
                        </a:rPr>
                        <a:t> </a:t>
                      </a:r>
                      <a:r>
                        <a:rPr lang="ru-RU" sz="2000" dirty="0">
                          <a:effectLst/>
                        </a:rPr>
                        <a:t>учреждения.</a:t>
                      </a:r>
                      <a:r>
                        <a:rPr lang="ru-RU" sz="2000" spc="-35" dirty="0">
                          <a:effectLst/>
                        </a:rPr>
                        <a:t> </a:t>
                      </a:r>
                      <a:r>
                        <a:rPr lang="ru-RU" sz="2000" dirty="0">
                          <a:effectLst/>
                        </a:rPr>
                        <a:t>Назовите</a:t>
                      </a:r>
                      <a:r>
                        <a:rPr lang="ru-RU" sz="2000" spc="-35" dirty="0">
                          <a:effectLst/>
                        </a:rPr>
                        <a:t> </a:t>
                      </a:r>
                      <a:r>
                        <a:rPr lang="ru-RU" sz="2000" dirty="0">
                          <a:effectLst/>
                        </a:rPr>
                        <a:t>их.</a:t>
                      </a:r>
                      <a:r>
                        <a:rPr lang="ru-RU" sz="2000" spc="-45" dirty="0">
                          <a:effectLst/>
                        </a:rPr>
                        <a:t> </a:t>
                      </a:r>
                      <a:r>
                        <a:rPr lang="ru-RU" sz="2000" dirty="0">
                          <a:effectLst/>
                        </a:rPr>
                        <a:t>Заинтересованы</a:t>
                      </a:r>
                      <a:r>
                        <a:rPr lang="ru-RU" sz="2000" spc="-45" dirty="0">
                          <a:effectLst/>
                        </a:rPr>
                        <a:t> </a:t>
                      </a:r>
                      <a:r>
                        <a:rPr lang="ru-RU" sz="2000" dirty="0" smtClean="0">
                          <a:effectLst/>
                        </a:rPr>
                        <a:t>ли Вы</a:t>
                      </a:r>
                      <a:r>
                        <a:rPr lang="ru-RU" sz="2000" spc="10" dirty="0" smtClean="0">
                          <a:effectLst/>
                        </a:rPr>
                        <a:t> </a:t>
                      </a:r>
                      <a:r>
                        <a:rPr lang="ru-RU" sz="2000" dirty="0">
                          <a:effectLst/>
                        </a:rPr>
                        <a:t>в</a:t>
                      </a:r>
                      <a:r>
                        <a:rPr lang="ru-RU" sz="2000" spc="-25" dirty="0">
                          <a:effectLst/>
                        </a:rPr>
                        <a:t> </a:t>
                      </a:r>
                      <a:r>
                        <a:rPr lang="ru-RU" sz="2000" dirty="0">
                          <a:effectLst/>
                        </a:rPr>
                        <a:t>них</a:t>
                      </a:r>
                      <a:r>
                        <a:rPr lang="ru-RU" sz="2000" spc="-5" dirty="0">
                          <a:effectLst/>
                        </a:rPr>
                        <a:t> </a:t>
                      </a:r>
                      <a:r>
                        <a:rPr lang="ru-RU" sz="2000" dirty="0">
                          <a:effectLst/>
                        </a:rPr>
                        <a:t>лично?</a:t>
                      </a:r>
                      <a:r>
                        <a:rPr lang="ru-RU" sz="2000" spc="-10" dirty="0">
                          <a:effectLst/>
                        </a:rPr>
                        <a:t> </a:t>
                      </a:r>
                      <a:r>
                        <a:rPr lang="ru-RU" sz="2000" dirty="0">
                          <a:effectLst/>
                        </a:rPr>
                        <a:t>Что</a:t>
                      </a:r>
                      <a:r>
                        <a:rPr lang="ru-RU" sz="2000" spc="250" dirty="0">
                          <a:effectLst/>
                        </a:rPr>
                        <a:t> </a:t>
                      </a:r>
                      <a:r>
                        <a:rPr lang="ru-RU" sz="2000" dirty="0">
                          <a:effectLst/>
                        </a:rPr>
                        <a:t>делаете</a:t>
                      </a:r>
                      <a:r>
                        <a:rPr lang="ru-RU" sz="2000" spc="-25" dirty="0">
                          <a:effectLst/>
                        </a:rPr>
                        <a:t> </a:t>
                      </a:r>
                      <a:r>
                        <a:rPr lang="ru-RU" sz="2000" dirty="0">
                          <a:effectLst/>
                        </a:rPr>
                        <a:t>для</a:t>
                      </a:r>
                      <a:r>
                        <a:rPr lang="ru-RU" sz="2000" spc="-25" dirty="0">
                          <a:effectLst/>
                        </a:rPr>
                        <a:t> </a:t>
                      </a:r>
                      <a:r>
                        <a:rPr lang="ru-RU" sz="2000" dirty="0">
                          <a:effectLst/>
                        </a:rPr>
                        <a:t>их реализации?</a:t>
                      </a:r>
                      <a:endParaRPr lang="ru-RU" sz="2000" dirty="0">
                        <a:effectLst/>
                        <a:latin typeface="Times New Roman"/>
                        <a:ea typeface="Times New Roman"/>
                        <a:cs typeface="Times New Roman"/>
                      </a:endParaRPr>
                    </a:p>
                  </a:txBody>
                  <a:tcPr marL="0" marR="0" marT="0" marB="0"/>
                </a:tc>
                <a:tc>
                  <a:txBody>
                    <a:bodyPr/>
                    <a:lstStyle/>
                    <a:p>
                      <a:pPr>
                        <a:lnSpc>
                          <a:spcPct val="150000"/>
                        </a:lnSpc>
                        <a:spcAft>
                          <a:spcPts val="0"/>
                        </a:spcAft>
                      </a:pPr>
                      <a:r>
                        <a:rPr lang="ru-RU" sz="2000" dirty="0">
                          <a:effectLst/>
                        </a:rPr>
                        <a:t> </a:t>
                      </a:r>
                      <a:r>
                        <a:rPr lang="ru-RU" sz="2000" dirty="0" smtClean="0">
                          <a:effectLst/>
                        </a:rPr>
                        <a:t>5</a:t>
                      </a:r>
                      <a:endParaRPr lang="ru-RU" sz="2000" dirty="0">
                        <a:effectLst/>
                        <a:latin typeface="Times New Roman"/>
                        <a:ea typeface="Times New Roman"/>
                        <a:cs typeface="Times New Roman"/>
                      </a:endParaRPr>
                    </a:p>
                  </a:txBody>
                  <a:tcPr marL="0" marR="0" marT="0" marB="0"/>
                </a:tc>
              </a:tr>
              <a:tr h="368630">
                <a:tc>
                  <a:txBody>
                    <a:bodyPr/>
                    <a:lstStyle/>
                    <a:p>
                      <a:pPr marL="112395">
                        <a:lnSpc>
                          <a:spcPts val="1330"/>
                        </a:lnSpc>
                        <a:spcAft>
                          <a:spcPts val="0"/>
                        </a:spcAft>
                      </a:pPr>
                      <a:endParaRPr lang="ru-RU" sz="2000" dirty="0" smtClean="0">
                        <a:effectLst/>
                      </a:endParaRPr>
                    </a:p>
                    <a:p>
                      <a:pPr marL="112395">
                        <a:lnSpc>
                          <a:spcPts val="1330"/>
                        </a:lnSpc>
                        <a:spcAft>
                          <a:spcPts val="0"/>
                        </a:spcAft>
                      </a:pPr>
                      <a:r>
                        <a:rPr lang="ru-RU" sz="2000" dirty="0" smtClean="0">
                          <a:effectLst/>
                        </a:rPr>
                        <a:t>3</a:t>
                      </a:r>
                      <a:r>
                        <a:rPr lang="ru-RU" sz="2000" dirty="0">
                          <a:effectLst/>
                        </a:rPr>
                        <a:t>.</a:t>
                      </a:r>
                      <a:endParaRPr lang="ru-RU" sz="2000" dirty="0">
                        <a:effectLst/>
                        <a:latin typeface="Times New Roman"/>
                        <a:ea typeface="Times New Roman"/>
                        <a:cs typeface="Times New Roman"/>
                      </a:endParaRPr>
                    </a:p>
                  </a:txBody>
                  <a:tcPr marL="0" marR="0" marT="0" marB="0"/>
                </a:tc>
                <a:tc>
                  <a:txBody>
                    <a:bodyPr/>
                    <a:lstStyle/>
                    <a:p>
                      <a:pPr marL="67945">
                        <a:lnSpc>
                          <a:spcPct val="100000"/>
                        </a:lnSpc>
                        <a:spcAft>
                          <a:spcPts val="0"/>
                        </a:spcAft>
                      </a:pPr>
                      <a:r>
                        <a:rPr lang="ru-RU" sz="2000" dirty="0">
                          <a:effectLst/>
                        </a:rPr>
                        <a:t>Какие</a:t>
                      </a:r>
                      <a:r>
                        <a:rPr lang="ru-RU" sz="2000" spc="-75" dirty="0">
                          <a:effectLst/>
                        </a:rPr>
                        <a:t> </a:t>
                      </a:r>
                      <a:r>
                        <a:rPr lang="ru-RU" sz="2000" dirty="0" err="1">
                          <a:effectLst/>
                        </a:rPr>
                        <a:t>нерешѐнные</a:t>
                      </a:r>
                      <a:r>
                        <a:rPr lang="ru-RU" sz="2000" spc="-50" dirty="0">
                          <a:effectLst/>
                        </a:rPr>
                        <a:t> </a:t>
                      </a:r>
                      <a:r>
                        <a:rPr lang="ru-RU" sz="2000" dirty="0">
                          <a:effectLst/>
                        </a:rPr>
                        <a:t>проблемы</a:t>
                      </a:r>
                      <a:r>
                        <a:rPr lang="ru-RU" sz="2000" spc="-50" dirty="0">
                          <a:effectLst/>
                        </a:rPr>
                        <a:t> </a:t>
                      </a:r>
                      <a:r>
                        <a:rPr lang="ru-RU" sz="2000" dirty="0">
                          <a:effectLst/>
                        </a:rPr>
                        <a:t>в</a:t>
                      </a:r>
                      <a:r>
                        <a:rPr lang="ru-RU" sz="2000" spc="-60" dirty="0">
                          <a:effectLst/>
                        </a:rPr>
                        <a:t> </a:t>
                      </a:r>
                      <a:r>
                        <a:rPr lang="ru-RU" sz="2000" dirty="0">
                          <a:effectLst/>
                        </a:rPr>
                        <a:t>своей</a:t>
                      </a:r>
                      <a:r>
                        <a:rPr lang="ru-RU" sz="2000" spc="-55" dirty="0">
                          <a:effectLst/>
                        </a:rPr>
                        <a:t> </a:t>
                      </a:r>
                      <a:r>
                        <a:rPr lang="ru-RU" sz="2000" dirty="0">
                          <a:effectLst/>
                        </a:rPr>
                        <a:t>педагогической</a:t>
                      </a:r>
                      <a:r>
                        <a:rPr lang="ru-RU" sz="2000" spc="-45" dirty="0">
                          <a:effectLst/>
                        </a:rPr>
                        <a:t> </a:t>
                      </a:r>
                      <a:r>
                        <a:rPr lang="ru-RU" sz="2000" dirty="0" smtClean="0">
                          <a:effectLst/>
                        </a:rPr>
                        <a:t>деятельности Вы</a:t>
                      </a:r>
                      <a:r>
                        <a:rPr lang="ru-RU" sz="2000" spc="30" dirty="0" smtClean="0">
                          <a:effectLst/>
                        </a:rPr>
                        <a:t> </a:t>
                      </a:r>
                      <a:r>
                        <a:rPr lang="ru-RU" sz="2000" dirty="0">
                          <a:effectLst/>
                        </a:rPr>
                        <a:t>видите?</a:t>
                      </a:r>
                      <a:endParaRPr lang="ru-RU" sz="2000" dirty="0">
                        <a:effectLst/>
                        <a:latin typeface="Times New Roman"/>
                        <a:ea typeface="Times New Roman"/>
                        <a:cs typeface="Times New Roman"/>
                      </a:endParaRPr>
                    </a:p>
                  </a:txBody>
                  <a:tcPr marL="0" marR="0" marT="0" marB="0"/>
                </a:tc>
                <a:tc>
                  <a:txBody>
                    <a:bodyPr/>
                    <a:lstStyle/>
                    <a:p>
                      <a:pPr>
                        <a:lnSpc>
                          <a:spcPct val="150000"/>
                        </a:lnSpc>
                        <a:spcAft>
                          <a:spcPts val="0"/>
                        </a:spcAft>
                      </a:pPr>
                      <a:r>
                        <a:rPr lang="ru-RU" sz="2000" dirty="0">
                          <a:effectLst/>
                        </a:rPr>
                        <a:t> </a:t>
                      </a:r>
                      <a:r>
                        <a:rPr lang="ru-RU" sz="2000" dirty="0" smtClean="0">
                          <a:effectLst/>
                        </a:rPr>
                        <a:t>2</a:t>
                      </a:r>
                      <a:endParaRPr lang="ru-RU" sz="2000" dirty="0">
                        <a:effectLst/>
                        <a:latin typeface="Times New Roman"/>
                        <a:ea typeface="Times New Roman"/>
                        <a:cs typeface="Times New Roman"/>
                      </a:endParaRPr>
                    </a:p>
                  </a:txBody>
                  <a:tcPr marL="0" marR="0" marT="0" marB="0"/>
                </a:tc>
              </a:tr>
              <a:tr h="367287">
                <a:tc>
                  <a:txBody>
                    <a:bodyPr/>
                    <a:lstStyle/>
                    <a:p>
                      <a:pPr marL="112395">
                        <a:lnSpc>
                          <a:spcPts val="1320"/>
                        </a:lnSpc>
                        <a:spcAft>
                          <a:spcPts val="0"/>
                        </a:spcAft>
                      </a:pPr>
                      <a:endParaRPr lang="ru-RU" sz="2000" dirty="0" smtClean="0">
                        <a:effectLst/>
                      </a:endParaRPr>
                    </a:p>
                    <a:p>
                      <a:pPr marL="112395">
                        <a:lnSpc>
                          <a:spcPts val="1320"/>
                        </a:lnSpc>
                        <a:spcAft>
                          <a:spcPts val="0"/>
                        </a:spcAft>
                      </a:pPr>
                      <a:r>
                        <a:rPr lang="ru-RU" sz="2000" dirty="0" smtClean="0">
                          <a:effectLst/>
                        </a:rPr>
                        <a:t>4</a:t>
                      </a:r>
                      <a:r>
                        <a:rPr lang="ru-RU" sz="2000" dirty="0">
                          <a:effectLst/>
                        </a:rPr>
                        <a:t>.</a:t>
                      </a:r>
                      <a:endParaRPr lang="ru-RU" sz="2000" dirty="0">
                        <a:effectLst/>
                        <a:latin typeface="Times New Roman"/>
                        <a:ea typeface="Times New Roman"/>
                        <a:cs typeface="Times New Roman"/>
                      </a:endParaRPr>
                    </a:p>
                  </a:txBody>
                  <a:tcPr marL="0" marR="0" marT="0" marB="0"/>
                </a:tc>
                <a:tc>
                  <a:txBody>
                    <a:bodyPr/>
                    <a:lstStyle/>
                    <a:p>
                      <a:pPr marL="67945">
                        <a:lnSpc>
                          <a:spcPct val="100000"/>
                        </a:lnSpc>
                        <a:spcAft>
                          <a:spcPts val="0"/>
                        </a:spcAft>
                      </a:pPr>
                      <a:r>
                        <a:rPr lang="ru-RU" sz="2000" dirty="0">
                          <a:effectLst/>
                        </a:rPr>
                        <a:t>Считаете</a:t>
                      </a:r>
                      <a:r>
                        <a:rPr lang="ru-RU" sz="2000" spc="-40" dirty="0">
                          <a:effectLst/>
                        </a:rPr>
                        <a:t> </a:t>
                      </a:r>
                      <a:r>
                        <a:rPr lang="ru-RU" sz="2000" dirty="0">
                          <a:effectLst/>
                        </a:rPr>
                        <a:t>ли</a:t>
                      </a:r>
                      <a:r>
                        <a:rPr lang="ru-RU" sz="2000" spc="-30" dirty="0">
                          <a:effectLst/>
                        </a:rPr>
                        <a:t> </a:t>
                      </a:r>
                      <a:r>
                        <a:rPr lang="ru-RU" sz="2000" dirty="0">
                          <a:effectLst/>
                        </a:rPr>
                        <a:t>Вы,</a:t>
                      </a:r>
                      <a:r>
                        <a:rPr lang="ru-RU" sz="2000" spc="-40" dirty="0">
                          <a:effectLst/>
                        </a:rPr>
                        <a:t> </a:t>
                      </a:r>
                      <a:r>
                        <a:rPr lang="ru-RU" sz="2000" dirty="0">
                          <a:effectLst/>
                        </a:rPr>
                        <a:t>что</a:t>
                      </a:r>
                      <a:r>
                        <a:rPr lang="ru-RU" sz="2000" spc="-35" dirty="0">
                          <a:effectLst/>
                        </a:rPr>
                        <a:t> </a:t>
                      </a:r>
                      <a:r>
                        <a:rPr lang="ru-RU" sz="2000" dirty="0">
                          <a:effectLst/>
                        </a:rPr>
                        <a:t>Вам</a:t>
                      </a:r>
                      <a:r>
                        <a:rPr lang="ru-RU" sz="2000" spc="-40" dirty="0">
                          <a:effectLst/>
                        </a:rPr>
                        <a:t> </a:t>
                      </a:r>
                      <a:r>
                        <a:rPr lang="ru-RU" sz="2000" dirty="0">
                          <a:effectLst/>
                        </a:rPr>
                        <a:t>нужно</a:t>
                      </a:r>
                      <a:r>
                        <a:rPr lang="ru-RU" sz="2000" spc="-45" dirty="0">
                          <a:effectLst/>
                        </a:rPr>
                        <a:t> </a:t>
                      </a:r>
                      <a:r>
                        <a:rPr lang="ru-RU" sz="2000" dirty="0">
                          <a:effectLst/>
                        </a:rPr>
                        <a:t>добиваться</a:t>
                      </a:r>
                      <a:r>
                        <a:rPr lang="ru-RU" sz="2000" spc="-35" dirty="0">
                          <a:effectLst/>
                        </a:rPr>
                        <a:t> </a:t>
                      </a:r>
                      <a:r>
                        <a:rPr lang="ru-RU" sz="2000" dirty="0">
                          <a:effectLst/>
                        </a:rPr>
                        <a:t>лучших</a:t>
                      </a:r>
                      <a:r>
                        <a:rPr lang="ru-RU" sz="2000" spc="-25" dirty="0">
                          <a:effectLst/>
                        </a:rPr>
                        <a:t> </a:t>
                      </a:r>
                      <a:r>
                        <a:rPr lang="ru-RU" sz="2000" dirty="0">
                          <a:effectLst/>
                        </a:rPr>
                        <a:t>результатов</a:t>
                      </a:r>
                      <a:r>
                        <a:rPr lang="ru-RU" sz="2000" dirty="0" smtClean="0">
                          <a:effectLst/>
                        </a:rPr>
                        <a:t>, чем</a:t>
                      </a:r>
                      <a:r>
                        <a:rPr lang="ru-RU" sz="2000" spc="290" dirty="0" smtClean="0">
                          <a:effectLst/>
                        </a:rPr>
                        <a:t> </a:t>
                      </a:r>
                      <a:r>
                        <a:rPr lang="ru-RU" sz="2000" dirty="0">
                          <a:effectLst/>
                        </a:rPr>
                        <a:t>те,</a:t>
                      </a:r>
                      <a:r>
                        <a:rPr lang="ru-RU" sz="2000" spc="270" dirty="0">
                          <a:effectLst/>
                        </a:rPr>
                        <a:t> </a:t>
                      </a:r>
                      <a:r>
                        <a:rPr lang="ru-RU" sz="2000" dirty="0">
                          <a:effectLst/>
                        </a:rPr>
                        <a:t>которых</a:t>
                      </a:r>
                      <a:r>
                        <a:rPr lang="ru-RU" sz="2000" spc="10" dirty="0">
                          <a:effectLst/>
                        </a:rPr>
                        <a:t> </a:t>
                      </a:r>
                      <a:r>
                        <a:rPr lang="ru-RU" sz="2000" dirty="0">
                          <a:effectLst/>
                        </a:rPr>
                        <a:t>Вы</a:t>
                      </a:r>
                      <a:r>
                        <a:rPr lang="ru-RU" sz="2000" spc="-30" dirty="0">
                          <a:effectLst/>
                        </a:rPr>
                        <a:t> </a:t>
                      </a:r>
                      <a:r>
                        <a:rPr lang="ru-RU" sz="2000" dirty="0">
                          <a:effectLst/>
                        </a:rPr>
                        <a:t>достигли.</a:t>
                      </a:r>
                      <a:r>
                        <a:rPr lang="ru-RU" sz="2000" spc="-15" dirty="0">
                          <a:effectLst/>
                        </a:rPr>
                        <a:t> </a:t>
                      </a:r>
                      <a:r>
                        <a:rPr lang="ru-RU" sz="2000" dirty="0">
                          <a:effectLst/>
                        </a:rPr>
                        <a:t>Что</a:t>
                      </a:r>
                      <a:r>
                        <a:rPr lang="ru-RU" sz="2000" spc="-15" dirty="0">
                          <a:effectLst/>
                        </a:rPr>
                        <a:t> </a:t>
                      </a:r>
                      <a:r>
                        <a:rPr lang="ru-RU" sz="2000" dirty="0">
                          <a:effectLst/>
                        </a:rPr>
                        <a:t>Вы</a:t>
                      </a:r>
                      <a:r>
                        <a:rPr lang="ru-RU" sz="2000" spc="-20" dirty="0">
                          <a:effectLst/>
                        </a:rPr>
                        <a:t> </a:t>
                      </a:r>
                      <a:r>
                        <a:rPr lang="ru-RU" sz="2000" dirty="0">
                          <a:effectLst/>
                        </a:rPr>
                        <a:t>для</a:t>
                      </a:r>
                      <a:r>
                        <a:rPr lang="ru-RU" sz="2000" spc="-15" dirty="0">
                          <a:effectLst/>
                        </a:rPr>
                        <a:t> </a:t>
                      </a:r>
                      <a:r>
                        <a:rPr lang="ru-RU" sz="2000" dirty="0">
                          <a:effectLst/>
                        </a:rPr>
                        <a:t>этого</a:t>
                      </a:r>
                      <a:r>
                        <a:rPr lang="ru-RU" sz="2000" spc="-15" dirty="0">
                          <a:effectLst/>
                        </a:rPr>
                        <a:t> </a:t>
                      </a:r>
                      <a:r>
                        <a:rPr lang="ru-RU" sz="2000" dirty="0">
                          <a:effectLst/>
                        </a:rPr>
                        <a:t>делаете?</a:t>
                      </a:r>
                      <a:endParaRPr lang="ru-RU" sz="2000" dirty="0">
                        <a:effectLst/>
                        <a:latin typeface="Times New Roman"/>
                        <a:ea typeface="Times New Roman"/>
                        <a:cs typeface="Times New Roman"/>
                      </a:endParaRPr>
                    </a:p>
                  </a:txBody>
                  <a:tcPr marL="0" marR="0" marT="0" marB="0"/>
                </a:tc>
                <a:tc>
                  <a:txBody>
                    <a:bodyPr/>
                    <a:lstStyle/>
                    <a:p>
                      <a:pPr>
                        <a:lnSpc>
                          <a:spcPct val="150000"/>
                        </a:lnSpc>
                        <a:spcAft>
                          <a:spcPts val="0"/>
                        </a:spcAft>
                      </a:pPr>
                      <a:r>
                        <a:rPr lang="ru-RU" sz="2000" dirty="0">
                          <a:effectLst/>
                        </a:rPr>
                        <a:t> </a:t>
                      </a:r>
                      <a:r>
                        <a:rPr lang="ru-RU" sz="2000" dirty="0" smtClean="0">
                          <a:effectLst/>
                        </a:rPr>
                        <a:t>7</a:t>
                      </a:r>
                      <a:endParaRPr lang="ru-RU" sz="2000" dirty="0">
                        <a:effectLst/>
                        <a:latin typeface="Times New Roman"/>
                        <a:ea typeface="Times New Roman"/>
                        <a:cs typeface="Times New Roman"/>
                      </a:endParaRPr>
                    </a:p>
                  </a:txBody>
                  <a:tcPr marL="0" marR="0" marT="0" marB="0"/>
                </a:tc>
              </a:tr>
              <a:tr h="762776">
                <a:tc>
                  <a:txBody>
                    <a:bodyPr/>
                    <a:lstStyle/>
                    <a:p>
                      <a:pPr marL="112395">
                        <a:lnSpc>
                          <a:spcPts val="1320"/>
                        </a:lnSpc>
                        <a:spcAft>
                          <a:spcPts val="0"/>
                        </a:spcAft>
                      </a:pPr>
                      <a:endParaRPr lang="ru-RU" sz="2000" dirty="0" smtClean="0">
                        <a:effectLst/>
                      </a:endParaRPr>
                    </a:p>
                    <a:p>
                      <a:pPr marL="112395">
                        <a:lnSpc>
                          <a:spcPts val="1320"/>
                        </a:lnSpc>
                        <a:spcAft>
                          <a:spcPts val="0"/>
                        </a:spcAft>
                      </a:pPr>
                      <a:r>
                        <a:rPr lang="ru-RU" sz="2000" dirty="0" smtClean="0">
                          <a:effectLst/>
                        </a:rPr>
                        <a:t>5</a:t>
                      </a:r>
                      <a:r>
                        <a:rPr lang="ru-RU" sz="2000" dirty="0">
                          <a:effectLst/>
                        </a:rPr>
                        <a:t>.</a:t>
                      </a:r>
                      <a:endParaRPr lang="ru-RU" sz="2000" dirty="0">
                        <a:effectLst/>
                        <a:latin typeface="Times New Roman"/>
                        <a:ea typeface="Times New Roman"/>
                        <a:cs typeface="Times New Roman"/>
                      </a:endParaRPr>
                    </a:p>
                  </a:txBody>
                  <a:tcPr marL="0" marR="0" marT="0" marB="0"/>
                </a:tc>
                <a:tc>
                  <a:txBody>
                    <a:bodyPr/>
                    <a:lstStyle/>
                    <a:p>
                      <a:pPr marL="67945">
                        <a:lnSpc>
                          <a:spcPct val="100000"/>
                        </a:lnSpc>
                        <a:spcAft>
                          <a:spcPts val="0"/>
                        </a:spcAft>
                      </a:pPr>
                      <a:r>
                        <a:rPr lang="ru-RU" sz="2000" dirty="0">
                          <a:effectLst/>
                        </a:rPr>
                        <a:t>Считаете ли Вы справедливым, если руководство Центра не будет</a:t>
                      </a:r>
                      <a:r>
                        <a:rPr lang="ru-RU" sz="2000" spc="5" dirty="0">
                          <a:effectLst/>
                        </a:rPr>
                        <a:t> </a:t>
                      </a:r>
                      <a:r>
                        <a:rPr lang="ru-RU" sz="2000" spc="-5" dirty="0">
                          <a:effectLst/>
                        </a:rPr>
                        <a:t>вмешиваться</a:t>
                      </a:r>
                      <a:r>
                        <a:rPr lang="ru-RU" sz="2000" spc="-25" dirty="0">
                          <a:effectLst/>
                        </a:rPr>
                        <a:t> </a:t>
                      </a:r>
                      <a:r>
                        <a:rPr lang="ru-RU" sz="2000" dirty="0">
                          <a:effectLst/>
                        </a:rPr>
                        <a:t>в</a:t>
                      </a:r>
                      <a:r>
                        <a:rPr lang="ru-RU" sz="2000" spc="-30" dirty="0">
                          <a:effectLst/>
                        </a:rPr>
                        <a:t> </a:t>
                      </a:r>
                      <a:r>
                        <a:rPr lang="ru-RU" sz="2000" dirty="0">
                          <a:effectLst/>
                        </a:rPr>
                        <a:t>Вашу</a:t>
                      </a:r>
                      <a:r>
                        <a:rPr lang="ru-RU" sz="2000" spc="-70" dirty="0">
                          <a:effectLst/>
                        </a:rPr>
                        <a:t> </a:t>
                      </a:r>
                      <a:r>
                        <a:rPr lang="ru-RU" sz="2000" dirty="0">
                          <a:effectLst/>
                        </a:rPr>
                        <a:t>работу,</a:t>
                      </a:r>
                      <a:r>
                        <a:rPr lang="ru-RU" sz="2000" spc="-25" dirty="0">
                          <a:effectLst/>
                        </a:rPr>
                        <a:t> </a:t>
                      </a:r>
                      <a:r>
                        <a:rPr lang="ru-RU" sz="2000" dirty="0">
                          <a:effectLst/>
                        </a:rPr>
                        <a:t>но</a:t>
                      </a:r>
                      <a:r>
                        <a:rPr lang="ru-RU" sz="2000" spc="-30" dirty="0">
                          <a:effectLst/>
                        </a:rPr>
                        <a:t> </a:t>
                      </a:r>
                      <a:r>
                        <a:rPr lang="ru-RU" sz="2000" dirty="0">
                          <a:effectLst/>
                        </a:rPr>
                        <a:t>при</a:t>
                      </a:r>
                      <a:r>
                        <a:rPr lang="ru-RU" sz="2000" spc="-25" dirty="0">
                          <a:effectLst/>
                        </a:rPr>
                        <a:t> </a:t>
                      </a:r>
                      <a:r>
                        <a:rPr lang="ru-RU" sz="2000" dirty="0">
                          <a:effectLst/>
                        </a:rPr>
                        <a:t>этом</a:t>
                      </a:r>
                      <a:r>
                        <a:rPr lang="ru-RU" sz="2000" spc="-25" dirty="0">
                          <a:effectLst/>
                        </a:rPr>
                        <a:t> </a:t>
                      </a:r>
                      <a:r>
                        <a:rPr lang="ru-RU" sz="2000" dirty="0">
                          <a:effectLst/>
                        </a:rPr>
                        <a:t>будет</a:t>
                      </a:r>
                      <a:r>
                        <a:rPr lang="ru-RU" sz="2000" spc="-15" dirty="0">
                          <a:effectLst/>
                        </a:rPr>
                        <a:t> </a:t>
                      </a:r>
                      <a:r>
                        <a:rPr lang="ru-RU" sz="2000" dirty="0">
                          <a:effectLst/>
                        </a:rPr>
                        <a:t>снижать</a:t>
                      </a:r>
                      <a:r>
                        <a:rPr lang="ru-RU" sz="2000" spc="-20" dirty="0">
                          <a:effectLst/>
                        </a:rPr>
                        <a:t> </a:t>
                      </a:r>
                      <a:r>
                        <a:rPr lang="ru-RU" sz="2000" dirty="0">
                          <a:effectLst/>
                        </a:rPr>
                        <a:t>или</a:t>
                      </a:r>
                      <a:r>
                        <a:rPr lang="ru-RU" sz="2000" spc="-35" dirty="0">
                          <a:effectLst/>
                        </a:rPr>
                        <a:t> </a:t>
                      </a:r>
                      <a:r>
                        <a:rPr lang="ru-RU" sz="2000" dirty="0" smtClean="0">
                          <a:effectLst/>
                        </a:rPr>
                        <a:t>повышать надбавки</a:t>
                      </a:r>
                      <a:r>
                        <a:rPr lang="ru-RU" sz="2000" spc="-35" dirty="0" smtClean="0">
                          <a:effectLst/>
                        </a:rPr>
                        <a:t> </a:t>
                      </a:r>
                      <a:r>
                        <a:rPr lang="ru-RU" sz="2000" dirty="0">
                          <a:effectLst/>
                        </a:rPr>
                        <a:t>в</a:t>
                      </a:r>
                      <a:r>
                        <a:rPr lang="ru-RU" sz="2000" spc="-45" dirty="0">
                          <a:effectLst/>
                        </a:rPr>
                        <a:t> </a:t>
                      </a:r>
                      <a:r>
                        <a:rPr lang="ru-RU" sz="2000" dirty="0">
                          <a:effectLst/>
                        </a:rPr>
                        <a:t>зависимости</a:t>
                      </a:r>
                      <a:r>
                        <a:rPr lang="ru-RU" sz="2000" spc="-40" dirty="0">
                          <a:effectLst/>
                        </a:rPr>
                        <a:t> </a:t>
                      </a:r>
                      <a:r>
                        <a:rPr lang="ru-RU" sz="2000" dirty="0">
                          <a:effectLst/>
                        </a:rPr>
                        <a:t>от</a:t>
                      </a:r>
                      <a:r>
                        <a:rPr lang="ru-RU" sz="2000" spc="-35" dirty="0">
                          <a:effectLst/>
                        </a:rPr>
                        <a:t> </a:t>
                      </a:r>
                      <a:r>
                        <a:rPr lang="ru-RU" sz="2000" dirty="0">
                          <a:effectLst/>
                        </a:rPr>
                        <a:t>результатов</a:t>
                      </a:r>
                      <a:r>
                        <a:rPr lang="ru-RU" sz="2000" spc="-35" dirty="0">
                          <a:effectLst/>
                        </a:rPr>
                        <a:t> </a:t>
                      </a:r>
                      <a:r>
                        <a:rPr lang="ru-RU" sz="2000" dirty="0">
                          <a:effectLst/>
                        </a:rPr>
                        <a:t>Вашей</a:t>
                      </a:r>
                      <a:r>
                        <a:rPr lang="ru-RU" sz="2000" spc="-30" dirty="0">
                          <a:effectLst/>
                        </a:rPr>
                        <a:t> </a:t>
                      </a:r>
                      <a:r>
                        <a:rPr lang="ru-RU" sz="2000" dirty="0">
                          <a:effectLst/>
                        </a:rPr>
                        <a:t>работы</a:t>
                      </a:r>
                      <a:r>
                        <a:rPr lang="ru-RU" sz="2000" spc="-50" dirty="0">
                          <a:effectLst/>
                        </a:rPr>
                        <a:t> </a:t>
                      </a:r>
                      <a:r>
                        <a:rPr lang="ru-RU" sz="2000" dirty="0">
                          <a:effectLst/>
                        </a:rPr>
                        <a:t>и</a:t>
                      </a:r>
                      <a:r>
                        <a:rPr lang="ru-RU" sz="2000" spc="-30" dirty="0">
                          <a:effectLst/>
                        </a:rPr>
                        <a:t> </a:t>
                      </a:r>
                      <a:r>
                        <a:rPr lang="ru-RU" sz="2000" dirty="0">
                          <a:effectLst/>
                        </a:rPr>
                        <a:t>освоения</a:t>
                      </a:r>
                      <a:r>
                        <a:rPr lang="ru-RU" sz="2000" spc="-285" dirty="0">
                          <a:effectLst/>
                        </a:rPr>
                        <a:t> </a:t>
                      </a:r>
                      <a:r>
                        <a:rPr lang="ru-RU" sz="2000" dirty="0">
                          <a:effectLst/>
                        </a:rPr>
                        <a:t>новых,</a:t>
                      </a:r>
                      <a:r>
                        <a:rPr lang="ru-RU" sz="2000" spc="50" dirty="0">
                          <a:effectLst/>
                        </a:rPr>
                        <a:t> </a:t>
                      </a:r>
                      <a:r>
                        <a:rPr lang="ru-RU" sz="2000" dirty="0">
                          <a:effectLst/>
                        </a:rPr>
                        <a:t>эффективных</a:t>
                      </a:r>
                      <a:r>
                        <a:rPr lang="ru-RU" sz="2000" spc="10" dirty="0">
                          <a:effectLst/>
                        </a:rPr>
                        <a:t> </a:t>
                      </a:r>
                      <a:r>
                        <a:rPr lang="ru-RU" sz="2000" dirty="0">
                          <a:effectLst/>
                        </a:rPr>
                        <a:t>способов</a:t>
                      </a:r>
                      <a:r>
                        <a:rPr lang="ru-RU" sz="2000" spc="-35" dirty="0">
                          <a:effectLst/>
                        </a:rPr>
                        <a:t> </a:t>
                      </a:r>
                      <a:r>
                        <a:rPr lang="ru-RU" sz="2000" dirty="0">
                          <a:effectLst/>
                        </a:rPr>
                        <a:t>их</a:t>
                      </a:r>
                      <a:r>
                        <a:rPr lang="ru-RU" sz="2000" spc="-5" dirty="0">
                          <a:effectLst/>
                        </a:rPr>
                        <a:t> </a:t>
                      </a:r>
                      <a:r>
                        <a:rPr lang="ru-RU" sz="2000" dirty="0">
                          <a:effectLst/>
                        </a:rPr>
                        <a:t>достижения?</a:t>
                      </a:r>
                      <a:endParaRPr lang="ru-RU" sz="2000" dirty="0">
                        <a:effectLst/>
                        <a:latin typeface="Times New Roman"/>
                        <a:ea typeface="Times New Roman"/>
                        <a:cs typeface="Times New Roman"/>
                      </a:endParaRPr>
                    </a:p>
                  </a:txBody>
                  <a:tcPr marL="0" marR="0" marT="0" marB="0"/>
                </a:tc>
                <a:tc>
                  <a:txBody>
                    <a:bodyPr/>
                    <a:lstStyle/>
                    <a:p>
                      <a:pPr>
                        <a:lnSpc>
                          <a:spcPct val="150000"/>
                        </a:lnSpc>
                        <a:spcAft>
                          <a:spcPts val="0"/>
                        </a:spcAft>
                      </a:pPr>
                      <a:r>
                        <a:rPr lang="ru-RU" sz="2000" dirty="0">
                          <a:effectLst/>
                        </a:rPr>
                        <a:t> </a:t>
                      </a:r>
                      <a:r>
                        <a:rPr lang="en-US" sz="2000" dirty="0" smtClean="0">
                          <a:effectLst/>
                        </a:rPr>
                        <a:t>1</a:t>
                      </a:r>
                      <a:endParaRPr lang="ru-RU" sz="2000" dirty="0">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2338068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11473803"/>
              </p:ext>
            </p:extLst>
          </p:nvPr>
        </p:nvGraphicFramePr>
        <p:xfrm>
          <a:off x="395536" y="692696"/>
          <a:ext cx="8329138" cy="5144720"/>
        </p:xfrm>
        <a:graphic>
          <a:graphicData uri="http://schemas.openxmlformats.org/drawingml/2006/table">
            <a:tbl>
              <a:tblPr firstRow="1" firstCol="1" lastRow="1" lastCol="1" bandRow="1" bandCol="1">
                <a:tableStyleId>{5C22544A-7EE6-4342-B048-85BDC9FD1C3A}</a:tableStyleId>
              </a:tblPr>
              <a:tblGrid>
                <a:gridCol w="432048"/>
                <a:gridCol w="6480720"/>
                <a:gridCol w="1416370"/>
              </a:tblGrid>
              <a:tr h="414961">
                <a:tc>
                  <a:txBody>
                    <a:bodyPr/>
                    <a:lstStyle/>
                    <a:p>
                      <a:pPr marL="128905" marR="107950" indent="45720">
                        <a:spcBef>
                          <a:spcPts val="155"/>
                        </a:spcBef>
                        <a:spcAft>
                          <a:spcPts val="0"/>
                        </a:spcAft>
                      </a:pPr>
                      <a:r>
                        <a:rPr lang="ru-RU" sz="2000" kern="1200" dirty="0">
                          <a:solidFill>
                            <a:schemeClr val="dk1"/>
                          </a:solidFill>
                          <a:effectLst/>
                          <a:latin typeface="+mn-lt"/>
                          <a:ea typeface="+mn-ea"/>
                          <a:cs typeface="+mn-cs"/>
                        </a:rPr>
                        <a:t>№ </a:t>
                      </a:r>
                    </a:p>
                  </a:txBody>
                  <a:tcPr marL="0" marR="0" marT="0" marB="0"/>
                </a:tc>
                <a:tc>
                  <a:txBody>
                    <a:bodyPr/>
                    <a:lstStyle/>
                    <a:p>
                      <a:pPr marL="2169795" marR="2161540" algn="ctr">
                        <a:spcBef>
                          <a:spcPts val="825"/>
                        </a:spcBef>
                        <a:spcAft>
                          <a:spcPts val="0"/>
                        </a:spcAft>
                      </a:pPr>
                      <a:r>
                        <a:rPr lang="ru-RU" sz="2000" kern="1200" dirty="0">
                          <a:solidFill>
                            <a:schemeClr val="dk1"/>
                          </a:solidFill>
                          <a:effectLst/>
                          <a:latin typeface="+mn-lt"/>
                          <a:ea typeface="+mn-ea"/>
                          <a:cs typeface="+mn-cs"/>
                        </a:rPr>
                        <a:t>Вопросы</a:t>
                      </a:r>
                    </a:p>
                  </a:txBody>
                  <a:tcPr marL="0" marR="0" marT="0" marB="0"/>
                </a:tc>
                <a:tc>
                  <a:txBody>
                    <a:bodyPr/>
                    <a:lstStyle/>
                    <a:p>
                      <a:pPr marL="2169795" marR="2161540" algn="ctr">
                        <a:spcBef>
                          <a:spcPts val="825"/>
                        </a:spcBef>
                        <a:spcAft>
                          <a:spcPts val="0"/>
                        </a:spcAft>
                      </a:pPr>
                      <a:endParaRPr lang="ru-RU" sz="2000" kern="1200" dirty="0">
                        <a:solidFill>
                          <a:schemeClr val="dk1"/>
                        </a:solidFill>
                        <a:effectLst/>
                        <a:latin typeface="+mn-lt"/>
                        <a:ea typeface="+mn-ea"/>
                        <a:cs typeface="+mn-cs"/>
                      </a:endParaRPr>
                    </a:p>
                  </a:txBody>
                  <a:tcPr marL="0" marR="0" marT="0" marB="0"/>
                </a:tc>
              </a:tr>
              <a:tr h="197409">
                <a:tc>
                  <a:txBody>
                    <a:bodyPr/>
                    <a:lstStyle/>
                    <a:p>
                      <a:pPr marL="112395">
                        <a:lnSpc>
                          <a:spcPts val="1320"/>
                        </a:lnSpc>
                        <a:spcAft>
                          <a:spcPts val="0"/>
                        </a:spcAft>
                      </a:pPr>
                      <a:endParaRPr lang="ru-RU" sz="2000" kern="1200" dirty="0" smtClean="0">
                        <a:solidFill>
                          <a:schemeClr val="dk1"/>
                        </a:solidFill>
                        <a:effectLst/>
                        <a:latin typeface="+mn-lt"/>
                        <a:ea typeface="+mn-ea"/>
                        <a:cs typeface="+mn-cs"/>
                      </a:endParaRPr>
                    </a:p>
                    <a:p>
                      <a:pPr marL="112395">
                        <a:lnSpc>
                          <a:spcPts val="1320"/>
                        </a:lnSpc>
                        <a:spcAft>
                          <a:spcPts val="0"/>
                        </a:spcAft>
                      </a:pPr>
                      <a:r>
                        <a:rPr lang="en-US" sz="2000" kern="1200" dirty="0" smtClean="0">
                          <a:solidFill>
                            <a:schemeClr val="dk1"/>
                          </a:solidFill>
                          <a:effectLst/>
                          <a:latin typeface="+mn-lt"/>
                          <a:ea typeface="+mn-ea"/>
                          <a:cs typeface="+mn-cs"/>
                        </a:rPr>
                        <a:t>6</a:t>
                      </a:r>
                      <a:endParaRPr lang="ru-RU" sz="2000" kern="1200" dirty="0">
                        <a:solidFill>
                          <a:schemeClr val="dk1"/>
                        </a:solidFill>
                        <a:effectLst/>
                        <a:latin typeface="+mn-lt"/>
                        <a:ea typeface="+mn-ea"/>
                        <a:cs typeface="+mn-cs"/>
                      </a:endParaRPr>
                    </a:p>
                  </a:txBody>
                  <a:tcPr marL="0" marR="0" marT="0" marB="0"/>
                </a:tc>
                <a:tc>
                  <a:txBody>
                    <a:bodyPr/>
                    <a:lstStyle/>
                    <a:p>
                      <a:pPr marL="67945"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chemeClr val="dk1"/>
                          </a:solidFill>
                          <a:effectLst/>
                          <a:latin typeface="+mn-lt"/>
                          <a:ea typeface="+mn-ea"/>
                          <a:cs typeface="+mn-cs"/>
                        </a:rPr>
                        <a:t>У Вас сложился следующий стиль работы: </a:t>
                      </a:r>
                    </a:p>
                  </a:txBody>
                  <a:tcPr marL="0" marR="0" marT="0" marB="0"/>
                </a:tc>
                <a:tc>
                  <a:txBody>
                    <a:bodyPr/>
                    <a:lstStyle/>
                    <a:p>
                      <a:pPr marL="67945">
                        <a:lnSpc>
                          <a:spcPct val="100000"/>
                        </a:lnSpc>
                        <a:spcAft>
                          <a:spcPts val="0"/>
                        </a:spcAft>
                      </a:pPr>
                      <a:endParaRPr lang="ru-RU" sz="2000" kern="1200" dirty="0">
                        <a:solidFill>
                          <a:schemeClr val="dk1"/>
                        </a:solidFill>
                        <a:effectLst/>
                        <a:latin typeface="+mn-lt"/>
                        <a:ea typeface="+mn-ea"/>
                        <a:cs typeface="+mn-cs"/>
                      </a:endParaRPr>
                    </a:p>
                  </a:txBody>
                  <a:tcPr marL="0" marR="0" marT="0" marB="0"/>
                </a:tc>
              </a:tr>
              <a:tr h="586720">
                <a:tc>
                  <a:txBody>
                    <a:bodyPr/>
                    <a:lstStyle/>
                    <a:p>
                      <a:pPr marL="112395">
                        <a:lnSpc>
                          <a:spcPts val="1320"/>
                        </a:lnSpc>
                        <a:spcAft>
                          <a:spcPts val="0"/>
                        </a:spcAft>
                      </a:pPr>
                      <a:endParaRPr lang="ru-RU" sz="2000" kern="1200" dirty="0">
                        <a:solidFill>
                          <a:schemeClr val="dk1"/>
                        </a:solidFill>
                        <a:effectLst/>
                        <a:latin typeface="+mn-lt"/>
                        <a:ea typeface="+mn-ea"/>
                        <a:cs typeface="+mn-cs"/>
                      </a:endParaRPr>
                    </a:p>
                  </a:txBody>
                  <a:tcPr marL="0" marR="0" marT="0" marB="0"/>
                </a:tc>
                <a:tc>
                  <a:txBody>
                    <a:bodyPr/>
                    <a:lstStyle/>
                    <a:p>
                      <a:pPr marL="67945"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chemeClr val="dk1"/>
                          </a:solidFill>
                          <a:effectLst/>
                          <a:latin typeface="+mn-lt"/>
                          <a:ea typeface="+mn-ea"/>
                          <a:cs typeface="+mn-cs"/>
                        </a:rPr>
                        <a:t>Вы опираетесь на методические рекомендации, но корректируете их с </a:t>
                      </a:r>
                      <a:r>
                        <a:rPr lang="ru-RU" sz="2000" kern="1200" dirty="0" err="1" smtClean="0">
                          <a:solidFill>
                            <a:schemeClr val="dk1"/>
                          </a:solidFill>
                          <a:effectLst/>
                          <a:latin typeface="+mn-lt"/>
                          <a:ea typeface="+mn-ea"/>
                          <a:cs typeface="+mn-cs"/>
                        </a:rPr>
                        <a:t>учѐтом</a:t>
                      </a:r>
                      <a:r>
                        <a:rPr lang="ru-RU" sz="2000" kern="1200" dirty="0" smtClean="0">
                          <a:solidFill>
                            <a:schemeClr val="dk1"/>
                          </a:solidFill>
                          <a:effectLst/>
                          <a:latin typeface="+mn-lt"/>
                          <a:ea typeface="+mn-ea"/>
                          <a:cs typeface="+mn-cs"/>
                        </a:rPr>
                        <a:t> своего опыта и условий работы; </a:t>
                      </a:r>
                    </a:p>
                  </a:txBody>
                  <a:tcPr marL="0" marR="0" marT="0" marB="0"/>
                </a:tc>
                <a:tc>
                  <a:txBody>
                    <a:bodyPr/>
                    <a:lstStyle/>
                    <a:p>
                      <a:pPr marL="67945">
                        <a:lnSpc>
                          <a:spcPct val="100000"/>
                        </a:lnSpc>
                        <a:spcAft>
                          <a:spcPts val="0"/>
                        </a:spcAft>
                      </a:pPr>
                      <a:r>
                        <a:rPr lang="ru-RU" sz="2000" kern="1200" dirty="0" smtClean="0">
                          <a:solidFill>
                            <a:schemeClr val="dk1"/>
                          </a:solidFill>
                          <a:effectLst/>
                          <a:latin typeface="+mn-lt"/>
                          <a:ea typeface="+mn-ea"/>
                          <a:cs typeface="+mn-cs"/>
                        </a:rPr>
                        <a:t>5</a:t>
                      </a:r>
                      <a:endParaRPr lang="ru-RU" sz="2000" kern="1200" dirty="0">
                        <a:solidFill>
                          <a:schemeClr val="dk1"/>
                        </a:solidFill>
                        <a:effectLst/>
                        <a:latin typeface="+mn-lt"/>
                        <a:ea typeface="+mn-ea"/>
                        <a:cs typeface="+mn-cs"/>
                      </a:endParaRPr>
                    </a:p>
                  </a:txBody>
                  <a:tcPr marL="0" marR="0" marT="0" marB="0"/>
                </a:tc>
              </a:tr>
              <a:tr h="368630">
                <a:tc>
                  <a:txBody>
                    <a:bodyPr/>
                    <a:lstStyle/>
                    <a:p>
                      <a:pPr marL="112395">
                        <a:lnSpc>
                          <a:spcPts val="1330"/>
                        </a:lnSpc>
                        <a:spcAft>
                          <a:spcPts val="0"/>
                        </a:spcAft>
                      </a:pPr>
                      <a:endParaRPr lang="ru-RU" sz="2000" kern="1200" dirty="0">
                        <a:solidFill>
                          <a:schemeClr val="dk1"/>
                        </a:solidFill>
                        <a:effectLst/>
                        <a:latin typeface="+mn-lt"/>
                        <a:ea typeface="+mn-ea"/>
                        <a:cs typeface="+mn-cs"/>
                      </a:endParaRPr>
                    </a:p>
                  </a:txBody>
                  <a:tcPr marL="0" marR="0" marT="0" marB="0"/>
                </a:tc>
                <a:tc>
                  <a:txBody>
                    <a:bodyPr/>
                    <a:lstStyle/>
                    <a:p>
                      <a:pPr marL="67945" marR="53975">
                        <a:lnSpc>
                          <a:spcPct val="100000"/>
                        </a:lnSpc>
                        <a:spcAft>
                          <a:spcPts val="0"/>
                        </a:spcAft>
                      </a:pPr>
                      <a:r>
                        <a:rPr lang="ru-RU" sz="2000" kern="1200" dirty="0" smtClean="0">
                          <a:solidFill>
                            <a:schemeClr val="dk1"/>
                          </a:solidFill>
                          <a:effectLst/>
                          <a:latin typeface="+mn-lt"/>
                          <a:ea typeface="+mn-ea"/>
                          <a:cs typeface="+mn-cs"/>
                        </a:rPr>
                        <a:t>Вы критически анализируете методические</a:t>
                      </a:r>
                    </a:p>
                    <a:p>
                      <a:pPr marL="67945">
                        <a:lnSpc>
                          <a:spcPct val="100000"/>
                        </a:lnSpc>
                        <a:spcAft>
                          <a:spcPts val="0"/>
                        </a:spcAft>
                      </a:pPr>
                      <a:r>
                        <a:rPr lang="ru-RU" sz="2000" kern="1200" dirty="0" smtClean="0">
                          <a:solidFill>
                            <a:schemeClr val="dk1"/>
                          </a:solidFill>
                          <a:effectLst/>
                          <a:latin typeface="+mn-lt"/>
                          <a:ea typeface="+mn-ea"/>
                          <a:cs typeface="+mn-cs"/>
                        </a:rPr>
                        <a:t>рекомендации, педагогический опыт коллег и опираетесь на анализ своей деятельности, делая окончательный выбор;</a:t>
                      </a:r>
                    </a:p>
                  </a:txBody>
                  <a:tcPr marL="0" marR="0" marT="0" marB="0"/>
                </a:tc>
                <a:tc>
                  <a:txBody>
                    <a:bodyPr/>
                    <a:lstStyle/>
                    <a:p>
                      <a:pPr marL="67945">
                        <a:lnSpc>
                          <a:spcPct val="100000"/>
                        </a:lnSpc>
                        <a:spcAft>
                          <a:spcPts val="0"/>
                        </a:spcAft>
                      </a:pPr>
                      <a:r>
                        <a:rPr lang="en-US" sz="2000" kern="1200" dirty="0" smtClean="0">
                          <a:solidFill>
                            <a:schemeClr val="dk1"/>
                          </a:solidFill>
                          <a:effectLst/>
                          <a:latin typeface="+mn-lt"/>
                          <a:ea typeface="+mn-ea"/>
                          <a:cs typeface="+mn-cs"/>
                        </a:rPr>
                        <a:t>1</a:t>
                      </a:r>
                      <a:endParaRPr lang="ru-RU" sz="2000" kern="1200" dirty="0">
                        <a:solidFill>
                          <a:schemeClr val="dk1"/>
                        </a:solidFill>
                        <a:effectLst/>
                        <a:latin typeface="+mn-lt"/>
                        <a:ea typeface="+mn-ea"/>
                        <a:cs typeface="+mn-cs"/>
                      </a:endParaRPr>
                    </a:p>
                  </a:txBody>
                  <a:tcPr marL="0" marR="0" marT="0" marB="0"/>
                </a:tc>
              </a:tr>
              <a:tr h="367287">
                <a:tc>
                  <a:txBody>
                    <a:bodyPr/>
                    <a:lstStyle/>
                    <a:p>
                      <a:pPr marL="112395">
                        <a:lnSpc>
                          <a:spcPts val="1320"/>
                        </a:lnSpc>
                        <a:spcAft>
                          <a:spcPts val="0"/>
                        </a:spcAft>
                      </a:pPr>
                      <a:endParaRPr lang="ru-RU" sz="2000" kern="1200" dirty="0">
                        <a:solidFill>
                          <a:schemeClr val="dk1"/>
                        </a:solidFill>
                        <a:effectLst/>
                        <a:latin typeface="+mn-lt"/>
                        <a:ea typeface="+mn-ea"/>
                        <a:cs typeface="+mn-cs"/>
                      </a:endParaRPr>
                    </a:p>
                  </a:txBody>
                  <a:tcPr marL="0" marR="0" marT="0" marB="0"/>
                </a:tc>
                <a:tc>
                  <a:txBody>
                    <a:bodyPr/>
                    <a:lstStyle/>
                    <a:p>
                      <a:pPr marL="67945" marR="53975" lvl="0" indent="0" algn="l" defTabSz="914400" rtl="0" eaLnBrk="1" fontAlgn="auto" latinLnBrk="0" hangingPunct="1">
                        <a:lnSpc>
                          <a:spcPct val="100000"/>
                        </a:lnSpc>
                        <a:spcBef>
                          <a:spcPts val="0"/>
                        </a:spcBef>
                        <a:spcAft>
                          <a:spcPts val="0"/>
                        </a:spcAft>
                        <a:buClrTx/>
                        <a:buSzTx/>
                        <a:buFontTx/>
                        <a:buNone/>
                        <a:tabLst/>
                        <a:defRPr/>
                      </a:pPr>
                      <a:r>
                        <a:rPr lang="ru-RU" sz="2000" kern="1200" noProof="0" dirty="0" smtClean="0">
                          <a:solidFill>
                            <a:schemeClr val="dk1"/>
                          </a:solidFill>
                          <a:effectLst/>
                          <a:latin typeface="+mn-lt"/>
                          <a:ea typeface="+mn-ea"/>
                          <a:cs typeface="+mn-cs"/>
                        </a:rPr>
                        <a:t>Вы постоянно вносите коррективы в свою работу, стремясь к </a:t>
                      </a:r>
                      <a:r>
                        <a:rPr lang="ru-RU" sz="2000" kern="1200" noProof="0" dirty="0" err="1" smtClean="0">
                          <a:solidFill>
                            <a:schemeClr val="dk1"/>
                          </a:solidFill>
                          <a:effectLst/>
                          <a:latin typeface="+mn-lt"/>
                          <a:ea typeface="+mn-ea"/>
                          <a:cs typeface="+mn-cs"/>
                        </a:rPr>
                        <a:t>еѐ</a:t>
                      </a:r>
                      <a:r>
                        <a:rPr lang="ru-RU" sz="2000" kern="1200" noProof="0" dirty="0" smtClean="0">
                          <a:solidFill>
                            <a:schemeClr val="dk1"/>
                          </a:solidFill>
                          <a:effectLst/>
                          <a:latin typeface="+mn-lt"/>
                          <a:ea typeface="+mn-ea"/>
                          <a:cs typeface="+mn-cs"/>
                        </a:rPr>
                        <a:t> совершенству.</a:t>
                      </a:r>
                    </a:p>
                  </a:txBody>
                  <a:tcPr marL="0" marR="0" marT="0" marB="0"/>
                </a:tc>
                <a:tc>
                  <a:txBody>
                    <a:bodyPr/>
                    <a:lstStyle/>
                    <a:p>
                      <a:pPr marL="67945">
                        <a:lnSpc>
                          <a:spcPct val="100000"/>
                        </a:lnSpc>
                        <a:spcAft>
                          <a:spcPts val="0"/>
                        </a:spcAft>
                      </a:pPr>
                      <a:r>
                        <a:rPr lang="ru-RU" sz="2000" kern="1200" dirty="0" smtClean="0">
                          <a:solidFill>
                            <a:schemeClr val="dk1"/>
                          </a:solidFill>
                          <a:effectLst/>
                          <a:latin typeface="+mn-lt"/>
                          <a:ea typeface="+mn-ea"/>
                          <a:cs typeface="+mn-cs"/>
                        </a:rPr>
                        <a:t>3</a:t>
                      </a:r>
                      <a:endParaRPr lang="ru-RU" sz="2000" kern="1200" dirty="0">
                        <a:solidFill>
                          <a:schemeClr val="dk1"/>
                        </a:solidFill>
                        <a:effectLst/>
                        <a:latin typeface="+mn-lt"/>
                        <a:ea typeface="+mn-ea"/>
                        <a:cs typeface="+mn-cs"/>
                      </a:endParaRPr>
                    </a:p>
                  </a:txBody>
                  <a:tcPr marL="0" marR="0" marT="0" marB="0"/>
                </a:tc>
              </a:tr>
              <a:tr h="826720">
                <a:tc>
                  <a:txBody>
                    <a:bodyPr/>
                    <a:lstStyle/>
                    <a:p>
                      <a:pPr marL="112395">
                        <a:lnSpc>
                          <a:spcPts val="1320"/>
                        </a:lnSpc>
                        <a:spcAft>
                          <a:spcPts val="0"/>
                        </a:spcAft>
                      </a:pPr>
                      <a:endParaRPr lang="ru-RU" sz="2000" kern="1200" dirty="0">
                        <a:solidFill>
                          <a:schemeClr val="dk1"/>
                        </a:solidFill>
                        <a:effectLst/>
                        <a:latin typeface="+mn-lt"/>
                        <a:ea typeface="+mn-ea"/>
                        <a:cs typeface="+mn-cs"/>
                      </a:endParaRPr>
                    </a:p>
                  </a:txBody>
                  <a:tcPr marL="0" marR="0" marT="0" marB="0"/>
                </a:tc>
                <a:tc>
                  <a:txBody>
                    <a:bodyPr/>
                    <a:lstStyle/>
                    <a:p>
                      <a:pPr marL="67945" marR="53975" lvl="0" indent="0" algn="l" defTabSz="914400" rtl="0" eaLnBrk="1" fontAlgn="auto" latinLnBrk="0" hangingPunct="1">
                        <a:lnSpc>
                          <a:spcPct val="100000"/>
                        </a:lnSpc>
                        <a:spcBef>
                          <a:spcPts val="0"/>
                        </a:spcBef>
                        <a:spcAft>
                          <a:spcPts val="0"/>
                        </a:spcAft>
                        <a:buClrTx/>
                        <a:buSzTx/>
                        <a:buFontTx/>
                        <a:buNone/>
                        <a:tabLst/>
                        <a:defRPr/>
                      </a:pPr>
                      <a:r>
                        <a:rPr lang="ru-RU" sz="2000" kern="1200" noProof="0" dirty="0" smtClean="0">
                          <a:solidFill>
                            <a:schemeClr val="dk1"/>
                          </a:solidFill>
                          <a:effectLst/>
                          <a:latin typeface="+mn-lt"/>
                          <a:ea typeface="+mn-ea"/>
                          <a:cs typeface="+mn-cs"/>
                        </a:rPr>
                        <a:t>Вы в основном используете готовые методические рекомендации; </a:t>
                      </a:r>
                    </a:p>
                  </a:txBody>
                  <a:tcPr marL="0" marR="0" marT="0" marB="0"/>
                </a:tc>
                <a:tc>
                  <a:txBody>
                    <a:bodyPr/>
                    <a:lstStyle/>
                    <a:p>
                      <a:pPr marL="67945">
                        <a:lnSpc>
                          <a:spcPct val="100000"/>
                        </a:lnSpc>
                        <a:spcAft>
                          <a:spcPts val="0"/>
                        </a:spcAft>
                      </a:pPr>
                      <a:r>
                        <a:rPr lang="en-US" sz="2000" kern="1200" dirty="0" smtClean="0">
                          <a:solidFill>
                            <a:schemeClr val="dk1"/>
                          </a:solidFill>
                          <a:effectLst/>
                          <a:latin typeface="+mn-lt"/>
                          <a:ea typeface="+mn-ea"/>
                          <a:cs typeface="+mn-cs"/>
                        </a:rPr>
                        <a:t>1</a:t>
                      </a:r>
                      <a:endParaRPr lang="ru-RU" sz="2000" kern="1200" dirty="0">
                        <a:solidFill>
                          <a:schemeClr val="dk1"/>
                        </a:solidFill>
                        <a:effectLst/>
                        <a:latin typeface="+mn-lt"/>
                        <a:ea typeface="+mn-ea"/>
                        <a:cs typeface="+mn-cs"/>
                      </a:endParaRPr>
                    </a:p>
                  </a:txBody>
                  <a:tcPr marL="0" marR="0" marT="0" marB="0"/>
                </a:tc>
              </a:tr>
              <a:tr h="361244">
                <a:tc>
                  <a:txBody>
                    <a:bodyPr/>
                    <a:lstStyle/>
                    <a:p>
                      <a:pPr marL="112395">
                        <a:lnSpc>
                          <a:spcPts val="1280"/>
                        </a:lnSpc>
                        <a:spcAft>
                          <a:spcPts val="0"/>
                        </a:spcAft>
                      </a:pPr>
                      <a:endParaRPr lang="ru-RU" sz="2000" kern="1200" dirty="0" smtClean="0">
                        <a:solidFill>
                          <a:schemeClr val="dk1"/>
                        </a:solidFill>
                        <a:effectLst/>
                        <a:latin typeface="+mn-lt"/>
                        <a:ea typeface="+mn-ea"/>
                        <a:cs typeface="+mn-cs"/>
                      </a:endParaRPr>
                    </a:p>
                    <a:p>
                      <a:pPr marL="112395">
                        <a:lnSpc>
                          <a:spcPts val="1280"/>
                        </a:lnSpc>
                        <a:spcAft>
                          <a:spcPts val="0"/>
                        </a:spcAft>
                      </a:pPr>
                      <a:r>
                        <a:rPr lang="en-US" sz="2000" kern="1200" dirty="0" smtClean="0">
                          <a:solidFill>
                            <a:schemeClr val="dk1"/>
                          </a:solidFill>
                          <a:effectLst/>
                          <a:latin typeface="+mn-lt"/>
                          <a:ea typeface="+mn-ea"/>
                          <a:cs typeface="+mn-cs"/>
                        </a:rPr>
                        <a:t>7</a:t>
                      </a:r>
                      <a:endParaRPr lang="ru-RU" sz="2000" kern="1200" dirty="0">
                        <a:solidFill>
                          <a:schemeClr val="dk1"/>
                        </a:solidFill>
                        <a:effectLst/>
                        <a:latin typeface="+mn-lt"/>
                        <a:ea typeface="+mn-ea"/>
                        <a:cs typeface="+mn-cs"/>
                      </a:endParaRPr>
                    </a:p>
                  </a:txBody>
                  <a:tcPr marL="0" marR="0" marT="0" marB="0"/>
                </a:tc>
                <a:tc>
                  <a:txBody>
                    <a:bodyPr/>
                    <a:lstStyle/>
                    <a:p>
                      <a:pPr marL="67945">
                        <a:lnSpc>
                          <a:spcPct val="100000"/>
                        </a:lnSpc>
                        <a:spcAft>
                          <a:spcPts val="0"/>
                        </a:spcAft>
                      </a:pPr>
                      <a:r>
                        <a:rPr lang="ru-RU" sz="2000" kern="1200" dirty="0">
                          <a:solidFill>
                            <a:schemeClr val="dk1"/>
                          </a:solidFill>
                          <a:effectLst/>
                          <a:latin typeface="+mn-lt"/>
                          <a:ea typeface="+mn-ea"/>
                          <a:cs typeface="+mn-cs"/>
                        </a:rPr>
                        <a:t>Имеются ли у Вас общепризнанные положительные </a:t>
                      </a:r>
                      <a:r>
                        <a:rPr lang="ru-RU" sz="2000" kern="1200" dirty="0" smtClean="0">
                          <a:solidFill>
                            <a:schemeClr val="dk1"/>
                          </a:solidFill>
                          <a:effectLst/>
                          <a:latin typeface="+mn-lt"/>
                          <a:ea typeface="+mn-ea"/>
                          <a:cs typeface="+mn-cs"/>
                        </a:rPr>
                        <a:t>результаты вашей </a:t>
                      </a:r>
                      <a:r>
                        <a:rPr lang="ru-RU" sz="2000" kern="1200" dirty="0">
                          <a:solidFill>
                            <a:schemeClr val="dk1"/>
                          </a:solidFill>
                          <a:effectLst/>
                          <a:latin typeface="+mn-lt"/>
                          <a:ea typeface="+mn-ea"/>
                          <a:cs typeface="+mn-cs"/>
                        </a:rPr>
                        <a:t>педагогической деятельности?</a:t>
                      </a:r>
                    </a:p>
                  </a:txBody>
                  <a:tcPr marL="0" marR="0" marT="0" marB="0"/>
                </a:tc>
                <a:tc>
                  <a:txBody>
                    <a:bodyPr/>
                    <a:lstStyle/>
                    <a:p>
                      <a:pPr marL="67945">
                        <a:lnSpc>
                          <a:spcPct val="100000"/>
                        </a:lnSpc>
                        <a:spcAft>
                          <a:spcPts val="0"/>
                        </a:spcAft>
                      </a:pPr>
                      <a:r>
                        <a:rPr lang="ru-RU" sz="2000" kern="1200" dirty="0" smtClean="0">
                          <a:solidFill>
                            <a:schemeClr val="dk1"/>
                          </a:solidFill>
                          <a:effectLst/>
                          <a:latin typeface="+mn-lt"/>
                          <a:ea typeface="+mn-ea"/>
                          <a:cs typeface="+mn-cs"/>
                        </a:rPr>
                        <a:t>4</a:t>
                      </a:r>
                      <a:endParaRPr lang="ru-RU" sz="2000" kern="1200" dirty="0">
                        <a:solidFill>
                          <a:schemeClr val="dk1"/>
                        </a:solidFill>
                        <a:effectLst/>
                        <a:latin typeface="+mn-lt"/>
                        <a:ea typeface="+mn-ea"/>
                        <a:cs typeface="+mn-cs"/>
                      </a:endParaRPr>
                    </a:p>
                  </a:txBody>
                  <a:tcPr marL="0" marR="0" marT="0" marB="0"/>
                </a:tc>
              </a:tr>
              <a:tr h="198752">
                <a:tc>
                  <a:txBody>
                    <a:bodyPr/>
                    <a:lstStyle/>
                    <a:p>
                      <a:pPr marL="112395">
                        <a:lnSpc>
                          <a:spcPts val="1320"/>
                        </a:lnSpc>
                        <a:spcAft>
                          <a:spcPts val="0"/>
                        </a:spcAft>
                      </a:pPr>
                      <a:endParaRPr lang="ru-RU" sz="2000" kern="1200" dirty="0" smtClean="0">
                        <a:solidFill>
                          <a:schemeClr val="dk1"/>
                        </a:solidFill>
                        <a:effectLst/>
                        <a:latin typeface="+mn-lt"/>
                        <a:ea typeface="+mn-ea"/>
                        <a:cs typeface="+mn-cs"/>
                      </a:endParaRPr>
                    </a:p>
                    <a:p>
                      <a:pPr marL="112395">
                        <a:lnSpc>
                          <a:spcPts val="1320"/>
                        </a:lnSpc>
                        <a:spcAft>
                          <a:spcPts val="0"/>
                        </a:spcAft>
                      </a:pPr>
                      <a:r>
                        <a:rPr lang="ru-RU" sz="2000" kern="1200" dirty="0" smtClean="0">
                          <a:solidFill>
                            <a:schemeClr val="dk1"/>
                          </a:solidFill>
                          <a:effectLst/>
                          <a:latin typeface="+mn-lt"/>
                          <a:ea typeface="+mn-ea"/>
                          <a:cs typeface="+mn-cs"/>
                        </a:rPr>
                        <a:t>8</a:t>
                      </a:r>
                      <a:r>
                        <a:rPr lang="ru-RU" sz="2000" kern="1200" dirty="0">
                          <a:solidFill>
                            <a:schemeClr val="dk1"/>
                          </a:solidFill>
                          <a:effectLst/>
                          <a:latin typeface="+mn-lt"/>
                          <a:ea typeface="+mn-ea"/>
                          <a:cs typeface="+mn-cs"/>
                        </a:rPr>
                        <a:t>.</a:t>
                      </a:r>
                    </a:p>
                  </a:txBody>
                  <a:tcPr marL="0" marR="0" marT="0" marB="0"/>
                </a:tc>
                <a:tc>
                  <a:txBody>
                    <a:bodyPr/>
                    <a:lstStyle/>
                    <a:p>
                      <a:pPr marL="67945">
                        <a:lnSpc>
                          <a:spcPct val="100000"/>
                        </a:lnSpc>
                        <a:spcAft>
                          <a:spcPts val="0"/>
                        </a:spcAft>
                      </a:pPr>
                      <a:r>
                        <a:rPr lang="ru-RU" sz="2000" kern="1200" dirty="0">
                          <a:solidFill>
                            <a:schemeClr val="dk1"/>
                          </a:solidFill>
                          <a:effectLst/>
                          <a:latin typeface="+mn-lt"/>
                          <a:ea typeface="+mn-ea"/>
                          <a:cs typeface="+mn-cs"/>
                        </a:rPr>
                        <a:t>Считаете ли Вы контроль за вашей работой излишним?</a:t>
                      </a:r>
                    </a:p>
                  </a:txBody>
                  <a:tcPr marL="0" marR="0" marT="0" marB="0"/>
                </a:tc>
                <a:tc>
                  <a:txBody>
                    <a:bodyPr/>
                    <a:lstStyle/>
                    <a:p>
                      <a:pPr marL="67945">
                        <a:lnSpc>
                          <a:spcPct val="100000"/>
                        </a:lnSpc>
                        <a:spcAft>
                          <a:spcPts val="0"/>
                        </a:spcAft>
                      </a:pPr>
                      <a:r>
                        <a:rPr lang="en-US" sz="2000" kern="1200" dirty="0" smtClean="0">
                          <a:solidFill>
                            <a:schemeClr val="dk1"/>
                          </a:solidFill>
                          <a:effectLst/>
                          <a:latin typeface="+mn-lt"/>
                          <a:ea typeface="+mn-ea"/>
                          <a:cs typeface="+mn-cs"/>
                        </a:rPr>
                        <a:t>7-</a:t>
                      </a:r>
                      <a:r>
                        <a:rPr lang="ru-RU" sz="2000" kern="1200" dirty="0" smtClean="0">
                          <a:solidFill>
                            <a:schemeClr val="dk1"/>
                          </a:solidFill>
                          <a:effectLst/>
                          <a:latin typeface="+mn-lt"/>
                          <a:ea typeface="+mn-ea"/>
                          <a:cs typeface="+mn-cs"/>
                        </a:rPr>
                        <a:t> «нет»</a:t>
                      </a:r>
                      <a:endParaRPr lang="ru-RU" sz="2000" kern="1200" dirty="0">
                        <a:solidFill>
                          <a:schemeClr val="dk1"/>
                        </a:solidFill>
                        <a:effectLst/>
                        <a:latin typeface="+mn-lt"/>
                        <a:ea typeface="+mn-ea"/>
                        <a:cs typeface="+mn-cs"/>
                      </a:endParaRPr>
                    </a:p>
                  </a:txBody>
                  <a:tcPr marL="0" marR="0" marT="0" marB="0"/>
                </a:tc>
              </a:tr>
            </a:tbl>
          </a:graphicData>
        </a:graphic>
      </p:graphicFrame>
    </p:spTree>
    <p:extLst>
      <p:ext uri="{BB962C8B-B14F-4D97-AF65-F5344CB8AC3E}">
        <p14:creationId xmlns:p14="http://schemas.microsoft.com/office/powerpoint/2010/main" val="2757187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548680"/>
            <a:ext cx="4715650" cy="523220"/>
          </a:xfrm>
          <a:prstGeom prst="rect">
            <a:avLst/>
          </a:prstGeom>
        </p:spPr>
        <p:txBody>
          <a:bodyPr wrap="none">
            <a:spAutoFit/>
          </a:bodyPr>
          <a:lstStyle/>
          <a:p>
            <a:pPr lvl="1"/>
            <a:r>
              <a:rPr lang="ru-RU" sz="2800" dirty="0"/>
              <a:t>Лист самооценки педагога</a:t>
            </a:r>
          </a:p>
        </p:txBody>
      </p:sp>
      <p:sp>
        <p:nvSpPr>
          <p:cNvPr id="5" name="Прямоугольник 4"/>
          <p:cNvSpPr/>
          <p:nvPr/>
        </p:nvSpPr>
        <p:spPr>
          <a:xfrm>
            <a:off x="403301" y="1268760"/>
            <a:ext cx="8064896" cy="5816977"/>
          </a:xfrm>
          <a:prstGeom prst="rect">
            <a:avLst/>
          </a:prstGeom>
        </p:spPr>
        <p:txBody>
          <a:bodyPr wrap="square">
            <a:spAutoFit/>
          </a:bodyPr>
          <a:lstStyle/>
          <a:p>
            <a:pPr algn="ctr">
              <a:lnSpc>
                <a:spcPct val="200000"/>
              </a:lnSpc>
            </a:pPr>
            <a:r>
              <a:rPr lang="ru-RU" sz="2800" dirty="0" smtClean="0"/>
              <a:t>1 педагог- 50 баллов	</a:t>
            </a:r>
          </a:p>
          <a:p>
            <a:pPr algn="ctr">
              <a:lnSpc>
                <a:spcPct val="200000"/>
              </a:lnSpc>
            </a:pPr>
            <a:r>
              <a:rPr lang="ru-RU" sz="2800" dirty="0" smtClean="0"/>
              <a:t>1 педагог – 70 баллов</a:t>
            </a:r>
          </a:p>
          <a:p>
            <a:pPr algn="ctr">
              <a:lnSpc>
                <a:spcPct val="200000"/>
              </a:lnSpc>
            </a:pPr>
            <a:r>
              <a:rPr lang="ru-RU" sz="2800" dirty="0" smtClean="0"/>
              <a:t>1 педагог- 87 баллов</a:t>
            </a:r>
          </a:p>
          <a:p>
            <a:pPr algn="ctr">
              <a:lnSpc>
                <a:spcPct val="200000"/>
              </a:lnSpc>
            </a:pPr>
            <a:r>
              <a:rPr lang="ru-RU" sz="2800" dirty="0" smtClean="0"/>
              <a:t>1 педагог – 116 баллов</a:t>
            </a:r>
          </a:p>
          <a:p>
            <a:pPr algn="ctr">
              <a:lnSpc>
                <a:spcPct val="200000"/>
              </a:lnSpc>
            </a:pPr>
            <a:r>
              <a:rPr lang="ru-RU" sz="2800" dirty="0" smtClean="0"/>
              <a:t>1 педагог – 123 балла</a:t>
            </a:r>
          </a:p>
          <a:p>
            <a:pPr algn="ctr">
              <a:lnSpc>
                <a:spcPct val="200000"/>
              </a:lnSpc>
            </a:pPr>
            <a:r>
              <a:rPr lang="ru-RU" sz="2800" dirty="0"/>
              <a:t>2</a:t>
            </a:r>
            <a:r>
              <a:rPr lang="ru-RU" sz="2800" dirty="0" smtClean="0"/>
              <a:t> педагога 141 балл</a:t>
            </a:r>
          </a:p>
          <a:p>
            <a:pPr algn="just"/>
            <a:endParaRPr lang="ru-RU" dirty="0" smtClean="0"/>
          </a:p>
          <a:p>
            <a:pPr algn="just"/>
            <a:endParaRPr lang="ru-RU" dirty="0"/>
          </a:p>
        </p:txBody>
      </p:sp>
    </p:spTree>
    <p:extLst>
      <p:ext uri="{BB962C8B-B14F-4D97-AF65-F5344CB8AC3E}">
        <p14:creationId xmlns:p14="http://schemas.microsoft.com/office/powerpoint/2010/main" val="3478907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70287"/>
            <a:ext cx="3846566" cy="430887"/>
          </a:xfrm>
          <a:prstGeom prst="rect">
            <a:avLst/>
          </a:prstGeom>
        </p:spPr>
        <p:txBody>
          <a:bodyPr wrap="none">
            <a:spAutoFit/>
          </a:bodyPr>
          <a:lstStyle/>
          <a:p>
            <a:pPr lvl="1"/>
            <a:r>
              <a:rPr lang="ru-RU" sz="2200" dirty="0"/>
              <a:t>Лист самооценки педагога</a:t>
            </a:r>
          </a:p>
        </p:txBody>
      </p:sp>
      <p:sp>
        <p:nvSpPr>
          <p:cNvPr id="5" name="Прямоугольник 4"/>
          <p:cNvSpPr/>
          <p:nvPr/>
        </p:nvSpPr>
        <p:spPr>
          <a:xfrm>
            <a:off x="403301" y="839848"/>
            <a:ext cx="8064896" cy="5170646"/>
          </a:xfrm>
          <a:prstGeom prst="rect">
            <a:avLst/>
          </a:prstGeom>
        </p:spPr>
        <p:txBody>
          <a:bodyPr wrap="square">
            <a:spAutoFit/>
          </a:bodyPr>
          <a:lstStyle/>
          <a:p>
            <a:pPr algn="just"/>
            <a:r>
              <a:rPr lang="ru-RU" dirty="0" smtClean="0"/>
              <a:t>	</a:t>
            </a:r>
            <a:r>
              <a:rPr lang="ru-RU" sz="2200" dirty="0" smtClean="0"/>
              <a:t>Если </a:t>
            </a:r>
            <a:r>
              <a:rPr lang="ru-RU" sz="2200" dirty="0"/>
              <a:t>вы наберете 200 баллов, значит вы лучший педагог в мире и с таким понятием, как самокритика, не знакомы вообще.</a:t>
            </a:r>
          </a:p>
          <a:p>
            <a:pPr algn="just"/>
            <a:r>
              <a:rPr lang="ru-RU" sz="2200" dirty="0" smtClean="0"/>
              <a:t>	Если </a:t>
            </a:r>
            <a:r>
              <a:rPr lang="ru-RU" sz="2200" dirty="0"/>
              <a:t>вы набрали 175 баллов, то вам следует установить памятник в стенах школы. </a:t>
            </a:r>
            <a:endParaRPr lang="ru-RU" sz="2200" dirty="0" smtClean="0"/>
          </a:p>
          <a:p>
            <a:pPr algn="just"/>
            <a:r>
              <a:rPr lang="ru-RU" sz="2200" dirty="0"/>
              <a:t>	</a:t>
            </a:r>
            <a:r>
              <a:rPr lang="ru-RU" sz="2200" dirty="0" smtClean="0"/>
              <a:t>Если </a:t>
            </a:r>
            <a:r>
              <a:rPr lang="ru-RU" sz="2200" dirty="0"/>
              <a:t>вы набрали 150 баллов – значит вы прекрасный педагог.</a:t>
            </a:r>
          </a:p>
          <a:p>
            <a:pPr algn="just"/>
            <a:r>
              <a:rPr lang="ru-RU" sz="2200" dirty="0" smtClean="0"/>
              <a:t>	Если </a:t>
            </a:r>
            <a:r>
              <a:rPr lang="ru-RU" sz="2200" dirty="0"/>
              <a:t>вы набрали 120 баллов – значит вы хороший учитель.</a:t>
            </a:r>
          </a:p>
          <a:p>
            <a:pPr algn="just"/>
            <a:r>
              <a:rPr lang="ru-RU" sz="2200" dirty="0"/>
              <a:t>	</a:t>
            </a:r>
            <a:r>
              <a:rPr lang="ru-RU" sz="2200" dirty="0" smtClean="0"/>
              <a:t>Если </a:t>
            </a:r>
            <a:r>
              <a:rPr lang="ru-RU" sz="2200" dirty="0"/>
              <a:t>вы набрали менее половины от максимальной суммы, то вам следует либо обновить свой багаж, либо серьезно заняться повышением своего профессионального уровня.</a:t>
            </a:r>
          </a:p>
          <a:p>
            <a:pPr algn="just"/>
            <a:r>
              <a:rPr lang="ru-RU" sz="2200" dirty="0" smtClean="0"/>
              <a:t>	Если </a:t>
            </a:r>
            <a:r>
              <a:rPr lang="ru-RU" sz="2200" dirty="0"/>
              <a:t>же у вас провальная ситуация по одному или нескольким пунктам, то, поскольку все пункты прочно связаны между собой, вам стоит более критично отнестись к самоанализу.</a:t>
            </a:r>
          </a:p>
        </p:txBody>
      </p:sp>
    </p:spTree>
    <p:extLst>
      <p:ext uri="{BB962C8B-B14F-4D97-AF65-F5344CB8AC3E}">
        <p14:creationId xmlns:p14="http://schemas.microsoft.com/office/powerpoint/2010/main" val="3523076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r>
              <a:rPr lang="ru-RU" altLang="ru-RU" sz="3200" smtClean="0"/>
              <a:t>Исследования по выявлению затруднений учителей в реализации ФГОС (ХК ИРО , 2020)</a:t>
            </a:r>
          </a:p>
        </p:txBody>
      </p:sp>
      <p:sp>
        <p:nvSpPr>
          <p:cNvPr id="8195" name="Содержимое 2"/>
          <p:cNvSpPr>
            <a:spLocks noGrp="1"/>
          </p:cNvSpPr>
          <p:nvPr>
            <p:ph idx="1"/>
          </p:nvPr>
        </p:nvSpPr>
        <p:spPr>
          <a:xfrm>
            <a:off x="107950" y="2060575"/>
            <a:ext cx="8928100" cy="4340225"/>
          </a:xfrm>
        </p:spPr>
        <p:txBody>
          <a:bodyPr/>
          <a:lstStyle/>
          <a:p>
            <a:pPr marL="0" indent="0">
              <a:buFontTx/>
              <a:buNone/>
            </a:pPr>
            <a:r>
              <a:rPr lang="ru-RU" altLang="ru-RU" sz="2400" smtClean="0"/>
              <a:t>- свыше 30 % учителей не смогли назвать основной –системно-деятельностный подход , лежащий в основе ФГОС;</a:t>
            </a:r>
          </a:p>
          <a:p>
            <a:pPr marL="0" indent="0">
              <a:buFontTx/>
              <a:buNone/>
            </a:pPr>
            <a:r>
              <a:rPr lang="ru-RU" altLang="ru-RU" sz="2400" smtClean="0"/>
              <a:t>- свыше 60 % называют основным методом обучения – традиционный (передача знаний);</a:t>
            </a:r>
          </a:p>
          <a:p>
            <a:pPr marL="0" indent="0">
              <a:buFontTx/>
              <a:buNone/>
            </a:pPr>
            <a:r>
              <a:rPr lang="ru-RU" altLang="ru-RU" sz="2400" smtClean="0"/>
              <a:t>- 60 % испытывают затруднения при формировании УУД;</a:t>
            </a:r>
          </a:p>
          <a:p>
            <a:pPr marL="0" indent="0">
              <a:buFontTx/>
              <a:buNone/>
            </a:pPr>
            <a:r>
              <a:rPr lang="ru-RU" altLang="ru-RU" sz="2400" smtClean="0"/>
              <a:t>- существует противоречие между словом и делом: 70 % педагоги считают, что основным методом познания является самостоятельное изучение обучающимися учебного материала, но всего 2% из них осваивают технологию смыслового чтения. </a:t>
            </a:r>
            <a:endParaRPr lang="ru-RU" altLang="ru-RU" sz="2000" smtClean="0"/>
          </a:p>
        </p:txBody>
      </p:sp>
    </p:spTree>
    <p:extLst>
      <p:ext uri="{BB962C8B-B14F-4D97-AF65-F5344CB8AC3E}">
        <p14:creationId xmlns:p14="http://schemas.microsoft.com/office/powerpoint/2010/main" val="3097815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altLang="ru-RU" sz="3200" smtClean="0"/>
              <a:t>Результаты метапредметных контрольных работ (смысловое чтение) </a:t>
            </a:r>
          </a:p>
        </p:txBody>
      </p:sp>
      <p:sp>
        <p:nvSpPr>
          <p:cNvPr id="9219" name="Содержимое 2"/>
          <p:cNvSpPr>
            <a:spLocks noGrp="1"/>
          </p:cNvSpPr>
          <p:nvPr>
            <p:ph idx="1"/>
          </p:nvPr>
        </p:nvSpPr>
        <p:spPr>
          <a:xfrm>
            <a:off x="395288" y="2060575"/>
            <a:ext cx="8229600" cy="4525963"/>
          </a:xfrm>
        </p:spPr>
        <p:txBody>
          <a:bodyPr/>
          <a:lstStyle/>
          <a:p>
            <a:pPr marL="0" indent="0">
              <a:buFontTx/>
              <a:buNone/>
              <a:defRPr/>
            </a:pPr>
            <a:r>
              <a:rPr lang="ru-RU" altLang="ru-RU" sz="2800" dirty="0" smtClean="0"/>
              <a:t>- </a:t>
            </a:r>
            <a:r>
              <a:rPr lang="ru-RU" altLang="ru-RU" sz="2000" dirty="0" smtClean="0"/>
              <a:t>применять информацию из текста при решении учебно-практических задач;</a:t>
            </a:r>
          </a:p>
          <a:p>
            <a:pPr marL="0" indent="0">
              <a:buFontTx/>
              <a:buNone/>
              <a:defRPr/>
            </a:pPr>
            <a:r>
              <a:rPr lang="ru-RU" altLang="ru-RU" sz="2000" dirty="0" smtClean="0"/>
              <a:t>- формулировать выводы, основываясь на тексте;</a:t>
            </a:r>
          </a:p>
          <a:p>
            <a:pPr marL="0" indent="0">
              <a:buFontTx/>
              <a:buNone/>
              <a:defRPr/>
            </a:pPr>
            <a:r>
              <a:rPr lang="ru-RU" altLang="ru-RU" sz="2000" dirty="0" smtClean="0"/>
              <a:t>- обобщать информацию из разных частей текста, из разных текстов;</a:t>
            </a:r>
          </a:p>
          <a:p>
            <a:pPr marL="0" indent="0">
              <a:buFontTx/>
              <a:buNone/>
              <a:defRPr/>
            </a:pPr>
            <a:r>
              <a:rPr lang="ru-RU" altLang="ru-RU" sz="2000" dirty="0" smtClean="0"/>
              <a:t>- соотносить и сравнивать информацию из разных текстов;</a:t>
            </a:r>
          </a:p>
          <a:p>
            <a:pPr marL="0" indent="0">
              <a:buFontTx/>
              <a:buNone/>
              <a:defRPr/>
            </a:pPr>
            <a:r>
              <a:rPr lang="ru-RU" altLang="ru-RU" sz="2000" dirty="0" smtClean="0"/>
              <a:t>- оценивать информацию;</a:t>
            </a:r>
          </a:p>
          <a:p>
            <a:pPr>
              <a:buFontTx/>
              <a:buChar char="-"/>
              <a:defRPr/>
            </a:pPr>
            <a:r>
              <a:rPr lang="ru-RU" altLang="ru-RU" sz="2000" dirty="0" smtClean="0"/>
              <a:t>выражать и аргументировать свою точку зрения,</a:t>
            </a:r>
          </a:p>
          <a:p>
            <a:pPr marL="0" indent="0">
              <a:buFontTx/>
              <a:buNone/>
              <a:defRPr/>
            </a:pPr>
            <a:r>
              <a:rPr lang="ru-RU" altLang="ru-RU" sz="2000" b="1" dirty="0" smtClean="0"/>
              <a:t>Прим. </a:t>
            </a:r>
          </a:p>
          <a:p>
            <a:pPr marL="0" indent="0">
              <a:buFontTx/>
              <a:buNone/>
              <a:defRPr/>
            </a:pPr>
            <a:r>
              <a:rPr lang="ru-RU" altLang="ru-RU" sz="2000" dirty="0" smtClean="0">
                <a:solidFill>
                  <a:srgbClr val="C00000"/>
                </a:solidFill>
              </a:rPr>
              <a:t>6 % показали низкий уровень, более 50% - средний, около 40% - высокий, единицы -  повышенный</a:t>
            </a:r>
          </a:p>
          <a:p>
            <a:pPr>
              <a:defRPr/>
            </a:pPr>
            <a:endParaRPr lang="ru-RU" altLang="ru-RU" sz="2800" dirty="0" smtClean="0"/>
          </a:p>
        </p:txBody>
      </p:sp>
    </p:spTree>
    <p:extLst>
      <p:ext uri="{BB962C8B-B14F-4D97-AF65-F5344CB8AC3E}">
        <p14:creationId xmlns:p14="http://schemas.microsoft.com/office/powerpoint/2010/main" val="1255571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normAutofit fontScale="90000"/>
          </a:bodyPr>
          <a:lstStyle/>
          <a:p>
            <a:r>
              <a:rPr lang="ru-RU" altLang="ru-RU" smtClean="0"/>
              <a:t>Диагностика метапредметных умений в ОО </a:t>
            </a:r>
          </a:p>
        </p:txBody>
      </p:sp>
      <p:graphicFrame>
        <p:nvGraphicFramePr>
          <p:cNvPr id="4" name="Содержимое 3"/>
          <p:cNvGraphicFramePr>
            <a:graphicFrameLocks noGrp="1"/>
          </p:cNvGraphicFramePr>
          <p:nvPr>
            <p:ph idx="1"/>
          </p:nvPr>
        </p:nvGraphicFramePr>
        <p:xfrm>
          <a:off x="390525" y="2276475"/>
          <a:ext cx="8362950" cy="3989387"/>
        </p:xfrm>
        <a:graphic>
          <a:graphicData uri="http://schemas.openxmlformats.org/drawingml/2006/table">
            <a:tbl>
              <a:tblPr firstRow="1" bandRow="1">
                <a:tableStyleId>{5C22544A-7EE6-4342-B048-85BDC9FD1C3A}</a:tableStyleId>
              </a:tblPr>
              <a:tblGrid>
                <a:gridCol w="6431937"/>
                <a:gridCol w="1931013"/>
              </a:tblGrid>
              <a:tr h="365770">
                <a:tc>
                  <a:txBody>
                    <a:bodyPr/>
                    <a:lstStyle/>
                    <a:p>
                      <a:r>
                        <a:rPr lang="ru-RU" sz="1800" b="1" kern="1200" dirty="0" smtClean="0">
                          <a:solidFill>
                            <a:schemeClr val="tx1"/>
                          </a:solidFill>
                          <a:latin typeface="+mn-lt"/>
                          <a:ea typeface="+mn-ea"/>
                          <a:cs typeface="+mn-cs"/>
                        </a:rPr>
                        <a:t>Метапредметные умения</a:t>
                      </a:r>
                      <a:endParaRPr lang="ru-RU" sz="1800" b="1" kern="1200" dirty="0">
                        <a:solidFill>
                          <a:schemeClr val="tx1"/>
                        </a:solidFill>
                        <a:latin typeface="+mn-lt"/>
                        <a:ea typeface="+mn-ea"/>
                        <a:cs typeface="+mn-cs"/>
                      </a:endParaRPr>
                    </a:p>
                  </a:txBody>
                  <a:tcPr marL="91436" marR="91436" marT="45719" marB="45719"/>
                </a:tc>
                <a:tc>
                  <a:txBody>
                    <a:bodyPr/>
                    <a:lstStyle/>
                    <a:p>
                      <a:r>
                        <a:rPr lang="ru-RU" sz="1800" dirty="0" smtClean="0">
                          <a:solidFill>
                            <a:schemeClr val="tx1"/>
                          </a:solidFill>
                        </a:rPr>
                        <a:t>Не справились</a:t>
                      </a:r>
                      <a:endParaRPr lang="ru-RU" sz="1800" dirty="0">
                        <a:solidFill>
                          <a:schemeClr val="tx1"/>
                        </a:solidFill>
                      </a:endParaRPr>
                    </a:p>
                  </a:txBody>
                  <a:tcPr marL="91436" marR="91436" marT="45719" marB="45719"/>
                </a:tc>
              </a:tr>
              <a:tr h="792508">
                <a:tc>
                  <a:txBody>
                    <a:bodyPr/>
                    <a:lstStyle/>
                    <a:p>
                      <a:r>
                        <a:rPr lang="ru-RU" sz="2300" b="1" dirty="0" smtClean="0"/>
                        <a:t>Умение выделять  ключевые слова </a:t>
                      </a:r>
                      <a:r>
                        <a:rPr lang="ru-RU" sz="2300" b="1" smtClean="0"/>
                        <a:t>(главное)</a:t>
                      </a:r>
                      <a:endParaRPr lang="ru-RU" sz="2300" b="1" dirty="0"/>
                    </a:p>
                  </a:txBody>
                  <a:tcPr marL="91436" marR="91436" marT="45719" marB="45719"/>
                </a:tc>
                <a:tc>
                  <a:txBody>
                    <a:bodyPr/>
                    <a:lstStyle/>
                    <a:p>
                      <a:r>
                        <a:rPr lang="ru-RU" sz="2300" b="1" dirty="0" smtClean="0"/>
                        <a:t>47%</a:t>
                      </a:r>
                      <a:endParaRPr lang="ru-RU" sz="2300" b="1" dirty="0"/>
                    </a:p>
                  </a:txBody>
                  <a:tcPr marL="91436" marR="91436" marT="45719" marB="45719"/>
                </a:tc>
              </a:tr>
              <a:tr h="792508">
                <a:tc>
                  <a:txBody>
                    <a:bodyPr/>
                    <a:lstStyle/>
                    <a:p>
                      <a:r>
                        <a:rPr lang="ru-RU" sz="2300" b="1" smtClean="0"/>
                        <a:t>Умение структурировать информацию в виде графических изображений</a:t>
                      </a:r>
                      <a:endParaRPr lang="ru-RU" sz="2300" b="1" dirty="0"/>
                    </a:p>
                  </a:txBody>
                  <a:tcPr marL="91436" marR="91436" marT="45719" marB="45719"/>
                </a:tc>
                <a:tc>
                  <a:txBody>
                    <a:bodyPr/>
                    <a:lstStyle/>
                    <a:p>
                      <a:r>
                        <a:rPr lang="ru-RU" sz="2300" b="1" dirty="0" smtClean="0"/>
                        <a:t>41%</a:t>
                      </a:r>
                      <a:endParaRPr lang="ru-RU" sz="2300" b="1" dirty="0"/>
                    </a:p>
                  </a:txBody>
                  <a:tcPr marL="91436" marR="91436" marT="45719" marB="45719"/>
                </a:tc>
              </a:tr>
              <a:tr h="516343">
                <a:tc>
                  <a:txBody>
                    <a:bodyPr/>
                    <a:lstStyle/>
                    <a:p>
                      <a:r>
                        <a:rPr lang="ru-RU" sz="2300" b="1" dirty="0" smtClean="0"/>
                        <a:t>Устанавливать логические связи</a:t>
                      </a:r>
                      <a:endParaRPr lang="ru-RU" sz="2300" b="1" dirty="0"/>
                    </a:p>
                  </a:txBody>
                  <a:tcPr marL="91436" marR="91436" marT="45719" marB="45719"/>
                </a:tc>
                <a:tc>
                  <a:txBody>
                    <a:bodyPr/>
                    <a:lstStyle/>
                    <a:p>
                      <a:r>
                        <a:rPr lang="ru-RU" sz="2300" b="1" dirty="0" smtClean="0"/>
                        <a:t>48%</a:t>
                      </a:r>
                      <a:endParaRPr lang="ru-RU" sz="2300" b="1" dirty="0"/>
                    </a:p>
                  </a:txBody>
                  <a:tcPr marL="91436" marR="91436" marT="45719" marB="45719"/>
                </a:tc>
              </a:tr>
              <a:tr h="441973">
                <a:tc>
                  <a:txBody>
                    <a:bodyPr/>
                    <a:lstStyle/>
                    <a:p>
                      <a:r>
                        <a:rPr lang="ru-RU" sz="2300" b="1" dirty="0" smtClean="0"/>
                        <a:t>Умение отличать мнение от факта</a:t>
                      </a:r>
                      <a:endParaRPr lang="ru-RU" sz="2300" b="1" dirty="0"/>
                    </a:p>
                  </a:txBody>
                  <a:tcPr marL="91436" marR="91436" marT="45719" marB="45719"/>
                </a:tc>
                <a:tc>
                  <a:txBody>
                    <a:bodyPr/>
                    <a:lstStyle/>
                    <a:p>
                      <a:r>
                        <a:rPr lang="ru-RU" sz="2300" b="1" dirty="0" smtClean="0"/>
                        <a:t>40% </a:t>
                      </a:r>
                      <a:endParaRPr lang="ru-RU" sz="2300" b="1" dirty="0"/>
                    </a:p>
                  </a:txBody>
                  <a:tcPr marL="91436" marR="91436" marT="45719" marB="45719"/>
                </a:tc>
              </a:tr>
              <a:tr h="441973">
                <a:tc>
                  <a:txBody>
                    <a:bodyPr/>
                    <a:lstStyle/>
                    <a:p>
                      <a:r>
                        <a:rPr lang="ru-RU" sz="2300" b="1" dirty="0" smtClean="0"/>
                        <a:t>Умение приводить аргументы</a:t>
                      </a:r>
                      <a:endParaRPr lang="ru-RU" sz="2300" b="1" dirty="0"/>
                    </a:p>
                  </a:txBody>
                  <a:tcPr marL="91436" marR="91436" marT="45719" marB="45719"/>
                </a:tc>
                <a:tc>
                  <a:txBody>
                    <a:bodyPr/>
                    <a:lstStyle/>
                    <a:p>
                      <a:r>
                        <a:rPr lang="ru-RU" sz="2300" b="1" dirty="0" smtClean="0"/>
                        <a:t>38%</a:t>
                      </a:r>
                      <a:endParaRPr lang="ru-RU" sz="2300" b="1" dirty="0"/>
                    </a:p>
                  </a:txBody>
                  <a:tcPr marL="91436" marR="91436" marT="45719" marB="45719"/>
                </a:tc>
              </a:tr>
              <a:tr h="638312">
                <a:tc>
                  <a:txBody>
                    <a:bodyPr/>
                    <a:lstStyle/>
                    <a:p>
                      <a:endParaRPr lang="ru-RU" sz="2300" b="1" dirty="0"/>
                    </a:p>
                  </a:txBody>
                  <a:tcPr marL="91436" marR="91436" marT="45719" marB="45719"/>
                </a:tc>
                <a:tc>
                  <a:txBody>
                    <a:bodyPr/>
                    <a:lstStyle/>
                    <a:p>
                      <a:endParaRPr lang="ru-RU" sz="2300" b="1" dirty="0"/>
                    </a:p>
                  </a:txBody>
                  <a:tcPr marL="91436" marR="91436" marT="45719" marB="45719"/>
                </a:tc>
              </a:tr>
            </a:tbl>
          </a:graphicData>
        </a:graphic>
      </p:graphicFrame>
    </p:spTree>
    <p:extLst>
      <p:ext uri="{BB962C8B-B14F-4D97-AF65-F5344CB8AC3E}">
        <p14:creationId xmlns:p14="http://schemas.microsoft.com/office/powerpoint/2010/main" val="2185817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143000"/>
          </a:xfrm>
        </p:spPr>
        <p:txBody>
          <a:bodyPr>
            <a:normAutofit/>
          </a:bodyPr>
          <a:lstStyle/>
          <a:p>
            <a:r>
              <a:rPr lang="ru-RU" sz="3600" i="1" dirty="0"/>
              <a:t>РУССКИЙ ЯЗЫК В СОВРЕМЕННОМ МИРЕ</a:t>
            </a:r>
          </a:p>
        </p:txBody>
      </p:sp>
      <p:sp>
        <p:nvSpPr>
          <p:cNvPr id="3" name="Объект 2"/>
          <p:cNvSpPr>
            <a:spLocks noGrp="1"/>
          </p:cNvSpPr>
          <p:nvPr>
            <p:ph idx="1"/>
          </p:nvPr>
        </p:nvSpPr>
        <p:spPr>
          <a:xfrm>
            <a:off x="251520" y="836712"/>
            <a:ext cx="8568952" cy="5289451"/>
          </a:xfrm>
        </p:spPr>
        <p:txBody>
          <a:bodyPr>
            <a:normAutofit fontScale="77500" lnSpcReduction="20000"/>
          </a:bodyPr>
          <a:lstStyle/>
          <a:p>
            <a:pPr marL="0" indent="0" algn="just">
              <a:buNone/>
            </a:pPr>
            <a:r>
              <a:rPr lang="ru-RU" dirty="0" smtClean="0">
                <a:latin typeface="Times New Roman" pitchFamily="18" charset="0"/>
                <a:cs typeface="Times New Roman" pitchFamily="18" charset="0"/>
              </a:rPr>
              <a:t>	Орфоэпическая  </a:t>
            </a:r>
            <a:r>
              <a:rPr lang="ru-RU" dirty="0">
                <a:latin typeface="Times New Roman" pitchFamily="18" charset="0"/>
                <a:cs typeface="Times New Roman" pitchFamily="18" charset="0"/>
              </a:rPr>
              <a:t>и орфографическая грамотность </a:t>
            </a: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конце 90-х годов прошлого столетия и в начале XXI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снизилась. </a:t>
            </a: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	Тому </a:t>
            </a:r>
            <a:r>
              <a:rPr lang="ru-RU" dirty="0">
                <a:latin typeface="Times New Roman" pitchFamily="18" charset="0"/>
                <a:cs typeface="Times New Roman" pitchFamily="18" charset="0"/>
              </a:rPr>
              <a:t>способствовало много причин, </a:t>
            </a:r>
            <a:r>
              <a:rPr lang="ru-RU" dirty="0" smtClean="0">
                <a:latin typeface="Times New Roman" pitchFamily="18" charset="0"/>
                <a:cs typeface="Times New Roman" pitchFamily="18" charset="0"/>
              </a:rPr>
              <a:t>одна из которых-обучающиеся </a:t>
            </a:r>
            <a:r>
              <a:rPr lang="ru-RU" dirty="0">
                <a:latin typeface="Times New Roman" pitchFamily="18" charset="0"/>
                <a:cs typeface="Times New Roman" pitchFamily="18" charset="0"/>
              </a:rPr>
              <a:t>совсем разучились читать художественные произведения. А ведь именно в образцах художественной литературы отражаются нормы культуры устной и письменной речи. </a:t>
            </a:r>
            <a:endParaRPr lang="ru-RU" dirty="0" smtClean="0">
              <a:latin typeface="Times New Roman" pitchFamily="18" charset="0"/>
              <a:cs typeface="Times New Roman" pitchFamily="18" charset="0"/>
            </a:endParaRPr>
          </a:p>
          <a:p>
            <a:pPr marL="0" indent="0" algn="just">
              <a:buNone/>
            </a:pPr>
            <a:r>
              <a:rPr lang="ru-RU">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Снижение </a:t>
            </a:r>
            <a:r>
              <a:rPr lang="ru-RU" dirty="0">
                <a:latin typeface="Times New Roman" pitchFamily="18" charset="0"/>
                <a:cs typeface="Times New Roman" pitchFamily="18" charset="0"/>
              </a:rPr>
              <a:t>уровня культуры речи настолько очевидно, что многие ученые, методисты, учителя-практики настаивают на необходимости непрерывной языковой подготовки молодежи на всех ступенях образования (от начальной до высшей). </a:t>
            </a:r>
            <a:endParaRPr lang="ru-RU" dirty="0" smtClean="0">
              <a:latin typeface="Times New Roman" pitchFamily="18" charset="0"/>
              <a:cs typeface="Times New Roman" pitchFamily="18" charset="0"/>
            </a:endParaRPr>
          </a:p>
          <a:p>
            <a:pPr marL="0" indent="0"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Поэтому </a:t>
            </a:r>
            <a:r>
              <a:rPr lang="ru-RU" dirty="0">
                <a:latin typeface="Times New Roman" pitchFamily="18" charset="0"/>
                <a:cs typeface="Times New Roman" pitchFamily="18" charset="0"/>
              </a:rPr>
              <a:t>в процессе школьного обучения на первый план выходит задача преподавания русского языка как основного средства </a:t>
            </a:r>
            <a:r>
              <a:rPr lang="ru-RU" dirty="0" smtClean="0">
                <a:latin typeface="Times New Roman" pitchFamily="18" charset="0"/>
                <a:cs typeface="Times New Roman" pitchFamily="18" charset="0"/>
              </a:rPr>
              <a:t>общения.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928644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A72028A-C8BC-A581-CA44-C1B418452E80}"/>
              </a:ext>
            </a:extLst>
          </p:cNvPr>
          <p:cNvSpPr>
            <a:spLocks noGrp="1"/>
          </p:cNvSpPr>
          <p:nvPr>
            <p:ph type="title"/>
          </p:nvPr>
        </p:nvSpPr>
        <p:spPr>
          <a:xfrm>
            <a:off x="256401" y="332674"/>
            <a:ext cx="8421624" cy="984885"/>
          </a:xfrm>
        </p:spPr>
        <p:txBody>
          <a:bodyPr>
            <a:normAutofit fontScale="90000"/>
          </a:bodyPr>
          <a:lstStyle/>
          <a:p>
            <a:r>
              <a:rPr lang="ru-RU" dirty="0"/>
              <a:t>Приоритеты государственной политики в образовании</a:t>
            </a:r>
          </a:p>
        </p:txBody>
      </p:sp>
      <p:sp>
        <p:nvSpPr>
          <p:cNvPr id="3" name="Текст 2">
            <a:extLst>
              <a:ext uri="{FF2B5EF4-FFF2-40B4-BE49-F238E27FC236}">
                <a16:creationId xmlns="" xmlns:a16="http://schemas.microsoft.com/office/drawing/2014/main" id="{FDE10074-0056-3EE1-6A63-A0B316B58C13}"/>
              </a:ext>
            </a:extLst>
          </p:cNvPr>
          <p:cNvSpPr>
            <a:spLocks noGrp="1"/>
          </p:cNvSpPr>
          <p:nvPr>
            <p:ph type="body" idx="1"/>
          </p:nvPr>
        </p:nvSpPr>
        <p:spPr>
          <a:xfrm>
            <a:off x="182055" y="1470155"/>
            <a:ext cx="8824136" cy="5539978"/>
          </a:xfrm>
        </p:spPr>
        <p:txBody>
          <a:bodyPr>
            <a:normAutofit fontScale="92500" lnSpcReduction="10000"/>
          </a:bodyPr>
          <a:lstStyle/>
          <a:p>
            <a:pPr marL="342900" indent="-342900">
              <a:buFont typeface="Arial" panose="020B0604020202020204" pitchFamily="34" charset="0"/>
              <a:buAutoNum type="arabicPeriod"/>
            </a:pPr>
            <a:r>
              <a:rPr lang="ru-RU" dirty="0">
                <a:solidFill>
                  <a:schemeClr val="tx1"/>
                </a:solidFill>
              </a:rPr>
              <a:t>Качество </a:t>
            </a:r>
            <a:r>
              <a:rPr lang="ru-RU" dirty="0"/>
              <a:t>образования, продуктивная проектная деятельность</a:t>
            </a:r>
            <a:endParaRPr lang="ru-RU" dirty="0">
              <a:solidFill>
                <a:schemeClr val="tx1"/>
              </a:solidFill>
            </a:endParaRPr>
          </a:p>
          <a:p>
            <a:pPr marL="342900" indent="-342900">
              <a:buAutoNum type="arabicPeriod"/>
            </a:pPr>
            <a:r>
              <a:rPr lang="ru-RU" dirty="0"/>
              <a:t>Воспитательная деятельность</a:t>
            </a:r>
            <a:endParaRPr lang="ru-RU" dirty="0">
              <a:solidFill>
                <a:schemeClr val="tx1"/>
              </a:solidFill>
            </a:endParaRPr>
          </a:p>
          <a:p>
            <a:pPr marL="0" indent="0">
              <a:buNone/>
            </a:pPr>
            <a:r>
              <a:rPr lang="ru-RU" dirty="0">
                <a:solidFill>
                  <a:schemeClr val="tx1"/>
                </a:solidFill>
              </a:rPr>
              <a:t>3. Сетевая форма сотрудничества</a:t>
            </a:r>
          </a:p>
          <a:p>
            <a:pPr marL="0" indent="0">
              <a:buNone/>
            </a:pPr>
            <a:r>
              <a:rPr lang="ru-RU" dirty="0">
                <a:solidFill>
                  <a:schemeClr val="tx1"/>
                </a:solidFill>
              </a:rPr>
              <a:t>4. Новая образовательная среда и инфраструктура, образовательные сущности</a:t>
            </a:r>
          </a:p>
          <a:p>
            <a:pPr marL="0" indent="0">
              <a:buNone/>
            </a:pPr>
            <a:r>
              <a:rPr lang="ru-RU" dirty="0">
                <a:solidFill>
                  <a:schemeClr val="tx1"/>
                </a:solidFill>
              </a:rPr>
              <a:t>6. Цифровая трансформация образования</a:t>
            </a:r>
          </a:p>
          <a:p>
            <a:pPr marL="0" indent="0">
              <a:buNone/>
            </a:pPr>
            <a:r>
              <a:rPr lang="ru-RU" dirty="0">
                <a:solidFill>
                  <a:schemeClr val="tx1"/>
                </a:solidFill>
              </a:rPr>
              <a:t>7. Модель «школы полного дня»</a:t>
            </a:r>
          </a:p>
          <a:p>
            <a:pPr marL="0" indent="0">
              <a:buNone/>
            </a:pPr>
            <a:r>
              <a:rPr lang="ru-RU" dirty="0">
                <a:solidFill>
                  <a:schemeClr val="tx1"/>
                </a:solidFill>
              </a:rPr>
              <a:t>8. Новые компетенции управленцев и педагогов</a:t>
            </a:r>
          </a:p>
          <a:p>
            <a:pPr marL="0" indent="0">
              <a:buNone/>
            </a:pPr>
            <a:r>
              <a:rPr lang="ru-RU" dirty="0">
                <a:solidFill>
                  <a:schemeClr val="tx1"/>
                </a:solidFill>
              </a:rPr>
              <a:t>9. Безопасность </a:t>
            </a:r>
          </a:p>
          <a:p>
            <a:pPr marL="0" indent="0">
              <a:buNone/>
            </a:pPr>
            <a:r>
              <a:rPr lang="ru-RU" dirty="0">
                <a:solidFill>
                  <a:schemeClr val="tx1"/>
                </a:solidFill>
              </a:rPr>
              <a:t>10. Открытость образования</a:t>
            </a:r>
          </a:p>
          <a:p>
            <a:endParaRPr lang="ru-RU" sz="1800" dirty="0"/>
          </a:p>
        </p:txBody>
      </p:sp>
    </p:spTree>
    <p:extLst>
      <p:ext uri="{BB962C8B-B14F-4D97-AF65-F5344CB8AC3E}">
        <p14:creationId xmlns:p14="http://schemas.microsoft.com/office/powerpoint/2010/main" val="639015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1460500"/>
          </a:xfrm>
        </p:spPr>
        <p:txBody>
          <a:bodyPr>
            <a:normAutofit fontScale="90000"/>
          </a:bodyPr>
          <a:lstStyle/>
          <a:p>
            <a:pPr>
              <a:defRPr/>
            </a:pPr>
            <a:r>
              <a:rPr lang="ru-RU" sz="3600" b="1" dirty="0" smtClean="0">
                <a:solidFill>
                  <a:schemeClr val="tx1"/>
                </a:solidFill>
                <a:latin typeface="+mn-lt"/>
                <a:ea typeface="+mn-ea"/>
                <a:cs typeface="+mn-cs"/>
              </a:rPr>
              <a:t>Пути реализации </a:t>
            </a:r>
            <a:br>
              <a:rPr lang="ru-RU" sz="3600" b="1" dirty="0" smtClean="0">
                <a:solidFill>
                  <a:schemeClr val="tx1"/>
                </a:solidFill>
                <a:latin typeface="+mn-lt"/>
                <a:ea typeface="+mn-ea"/>
                <a:cs typeface="+mn-cs"/>
              </a:rPr>
            </a:br>
            <a:r>
              <a:rPr lang="ru-RU" sz="3600" b="1" dirty="0" smtClean="0">
                <a:solidFill>
                  <a:schemeClr val="tx1"/>
                </a:solidFill>
                <a:latin typeface="+mn-lt"/>
                <a:ea typeface="+mn-ea"/>
                <a:cs typeface="+mn-cs"/>
              </a:rPr>
              <a:t>метапредметного подхода</a:t>
            </a: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a:p>
        </p:txBody>
      </p:sp>
      <p:sp>
        <p:nvSpPr>
          <p:cNvPr id="12291" name="Содержимое 2"/>
          <p:cNvSpPr>
            <a:spLocks noGrp="1"/>
          </p:cNvSpPr>
          <p:nvPr>
            <p:ph idx="1"/>
          </p:nvPr>
        </p:nvSpPr>
        <p:spPr/>
        <p:txBody>
          <a:bodyPr/>
          <a:lstStyle/>
          <a:p>
            <a:endParaRPr lang="ru-RU" altLang="ru-RU" b="1" smtClean="0"/>
          </a:p>
          <a:p>
            <a:pPr>
              <a:buFontTx/>
              <a:buAutoNum type="arabicPeriod"/>
            </a:pPr>
            <a:r>
              <a:rPr lang="ru-RU" altLang="ru-RU" b="1" smtClean="0"/>
              <a:t>Метапредметные курсы</a:t>
            </a:r>
          </a:p>
          <a:p>
            <a:pPr>
              <a:buFontTx/>
              <a:buAutoNum type="arabicPeriod"/>
            </a:pPr>
            <a:r>
              <a:rPr lang="ru-RU" altLang="ru-RU" b="1" smtClean="0"/>
              <a:t>Развитие метапредметных умений в процессе предметных занятий через использование современных технологий обучения</a:t>
            </a:r>
          </a:p>
          <a:p>
            <a:pPr>
              <a:buFontTx/>
              <a:buAutoNum type="arabicPeriod"/>
            </a:pPr>
            <a:r>
              <a:rPr lang="ru-RU" altLang="ru-RU" b="1" smtClean="0"/>
              <a:t>Проектное обучение</a:t>
            </a:r>
          </a:p>
          <a:p>
            <a:pPr>
              <a:buFontTx/>
              <a:buAutoNum type="arabicPeriod"/>
            </a:pPr>
            <a:endParaRPr lang="ru-RU" altLang="ru-RU" b="1" smtClean="0"/>
          </a:p>
          <a:p>
            <a:pPr>
              <a:buFontTx/>
              <a:buAutoNum type="arabicPeriod"/>
            </a:pPr>
            <a:endParaRPr lang="ru-RU" altLang="ru-RU" b="1" smtClean="0"/>
          </a:p>
          <a:p>
            <a:pPr>
              <a:buFontTx/>
              <a:buAutoNum type="arabicPeriod"/>
            </a:pPr>
            <a:endParaRPr lang="ru-RU" altLang="ru-RU" b="1" smtClean="0"/>
          </a:p>
          <a:p>
            <a:pPr algn="ctr"/>
            <a:endParaRPr lang="ru-RU" altLang="ru-RU" smtClean="0"/>
          </a:p>
        </p:txBody>
      </p:sp>
    </p:spTree>
    <p:extLst>
      <p:ext uri="{BB962C8B-B14F-4D97-AF65-F5344CB8AC3E}">
        <p14:creationId xmlns:p14="http://schemas.microsoft.com/office/powerpoint/2010/main" val="1045421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476250"/>
            <a:ext cx="8229600" cy="941388"/>
          </a:xfrm>
        </p:spPr>
        <p:txBody>
          <a:bodyPr>
            <a:normAutofit fontScale="90000"/>
          </a:bodyPr>
          <a:lstStyle/>
          <a:p>
            <a:pPr eaLnBrk="1" hangingPunct="1"/>
            <a:r>
              <a:rPr lang="ru-RU" altLang="ru-RU" b="1" dirty="0" err="1" smtClean="0"/>
              <a:t>Метапредметные</a:t>
            </a:r>
            <a:r>
              <a:rPr lang="ru-RU" altLang="ru-RU" b="1" dirty="0" smtClean="0"/>
              <a:t> курсы</a:t>
            </a:r>
            <a:br>
              <a:rPr lang="ru-RU" altLang="ru-RU" b="1" dirty="0" smtClean="0"/>
            </a:br>
            <a:endParaRPr lang="ru-RU" altLang="ru-RU" dirty="0" smtClean="0"/>
          </a:p>
        </p:txBody>
      </p:sp>
      <p:sp>
        <p:nvSpPr>
          <p:cNvPr id="13315" name="Содержимое 2"/>
          <p:cNvSpPr>
            <a:spLocks noGrp="1"/>
          </p:cNvSpPr>
          <p:nvPr>
            <p:ph idx="1"/>
          </p:nvPr>
        </p:nvSpPr>
        <p:spPr>
          <a:xfrm>
            <a:off x="457200" y="1989138"/>
            <a:ext cx="8229600" cy="4137025"/>
          </a:xfrm>
        </p:spPr>
        <p:txBody>
          <a:bodyPr/>
          <a:lstStyle/>
          <a:p>
            <a:pPr marL="514350" indent="-514350" eaLnBrk="1" hangingPunct="1">
              <a:buFontTx/>
              <a:buNone/>
            </a:pPr>
            <a:r>
              <a:rPr lang="ru-RU" altLang="ru-RU" b="1" dirty="0" smtClean="0"/>
              <a:t>	</a:t>
            </a:r>
            <a:r>
              <a:rPr lang="ru-RU" altLang="ru-RU" sz="2800" b="1" u="sng" dirty="0" smtClean="0"/>
              <a:t>Универсализм</a:t>
            </a:r>
            <a:r>
              <a:rPr lang="ru-RU" altLang="ru-RU" sz="2800" b="1" dirty="0" smtClean="0"/>
              <a:t> </a:t>
            </a:r>
            <a:r>
              <a:rPr lang="ru-RU" altLang="ru-RU" sz="2800" b="1" dirty="0" err="1" smtClean="0"/>
              <a:t>метапредметов</a:t>
            </a:r>
            <a:r>
              <a:rPr lang="ru-RU" altLang="ru-RU" sz="2800" b="1" dirty="0" smtClean="0"/>
              <a:t> состоит в обучении школьников </a:t>
            </a:r>
            <a:r>
              <a:rPr lang="ru-RU" altLang="ru-RU" sz="2800" b="1" u="sng" dirty="0" smtClean="0"/>
              <a:t>общим</a:t>
            </a:r>
            <a:r>
              <a:rPr lang="ru-RU" altLang="ru-RU" sz="2800" b="1" dirty="0" smtClean="0"/>
              <a:t> приемам, техникам, схемам, образцам мыслительной работы, которые находятся над предметами, но которые воспроизводятся при работе с </a:t>
            </a:r>
            <a:r>
              <a:rPr lang="ru-RU" altLang="ru-RU" sz="2800" b="1" dirty="0" smtClean="0">
                <a:solidFill>
                  <a:srgbClr val="FF0000"/>
                </a:solidFill>
              </a:rPr>
              <a:t>любым </a:t>
            </a:r>
            <a:r>
              <a:rPr lang="ru-RU" altLang="ru-RU" sz="2800" b="1" dirty="0" smtClean="0"/>
              <a:t>предметным материалом. </a:t>
            </a:r>
            <a:endParaRPr lang="ru-RU" altLang="ru-RU" sz="2800" dirty="0" smtClean="0"/>
          </a:p>
        </p:txBody>
      </p:sp>
    </p:spTree>
    <p:extLst>
      <p:ext uri="{BB962C8B-B14F-4D97-AF65-F5344CB8AC3E}">
        <p14:creationId xmlns:p14="http://schemas.microsoft.com/office/powerpoint/2010/main" val="947052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3" y="0"/>
            <a:ext cx="8472487" cy="1725613"/>
          </a:xfrm>
        </p:spPr>
        <p:txBody>
          <a:bodyPr/>
          <a:lstStyle/>
          <a:p>
            <a:pPr eaLnBrk="1" hangingPunct="1">
              <a:defRPr/>
            </a:pPr>
            <a:r>
              <a:rPr lang="ru-RU" sz="3200" b="1" dirty="0" smtClean="0">
                <a:solidFill>
                  <a:schemeClr val="tx1"/>
                </a:solidFill>
                <a:latin typeface="+mn-lt"/>
                <a:ea typeface="+mn-ea"/>
                <a:cs typeface="+mn-cs"/>
              </a:rPr>
              <a:t>Метапредметы </a:t>
            </a:r>
            <a:br>
              <a:rPr lang="ru-RU" sz="3200" b="1" dirty="0" smtClean="0">
                <a:solidFill>
                  <a:schemeClr val="tx1"/>
                </a:solidFill>
                <a:latin typeface="+mn-lt"/>
                <a:ea typeface="+mn-ea"/>
                <a:cs typeface="+mn-cs"/>
              </a:rPr>
            </a:br>
            <a:r>
              <a:rPr lang="ru-RU" sz="3200" b="1" dirty="0" smtClean="0">
                <a:solidFill>
                  <a:schemeClr val="tx1"/>
                </a:solidFill>
                <a:latin typeface="+mn-lt"/>
                <a:ea typeface="+mn-ea"/>
                <a:cs typeface="+mn-cs"/>
              </a:rPr>
              <a:t>формируют у учащихся: </a:t>
            </a:r>
            <a:endParaRPr lang="ru-RU" sz="3200" b="1" dirty="0" smtClean="0"/>
          </a:p>
        </p:txBody>
      </p:sp>
      <p:sp>
        <p:nvSpPr>
          <p:cNvPr id="14339" name="Содержимое 2"/>
          <p:cNvSpPr>
            <a:spLocks noGrp="1"/>
          </p:cNvSpPr>
          <p:nvPr>
            <p:ph idx="1"/>
          </p:nvPr>
        </p:nvSpPr>
        <p:spPr>
          <a:xfrm>
            <a:off x="251520" y="2132856"/>
            <a:ext cx="9144000" cy="3911600"/>
          </a:xfrm>
        </p:spPr>
        <p:txBody>
          <a:bodyPr/>
          <a:lstStyle/>
          <a:p>
            <a:pPr eaLnBrk="1" hangingPunct="1"/>
            <a:r>
              <a:rPr lang="ru-RU" altLang="ru-RU" sz="2800" dirty="0" smtClean="0"/>
              <a:t>понятийную форму </a:t>
            </a:r>
            <a:r>
              <a:rPr lang="ru-RU" altLang="ru-RU" sz="2800" dirty="0" smtClean="0">
                <a:solidFill>
                  <a:srgbClr val="FF0000"/>
                </a:solidFill>
              </a:rPr>
              <a:t>мышления</a:t>
            </a:r>
            <a:r>
              <a:rPr lang="ru-RU" altLang="ru-RU" sz="2800" dirty="0" smtClean="0"/>
              <a:t> – основу культуры предметного мышления;</a:t>
            </a:r>
          </a:p>
          <a:p>
            <a:pPr eaLnBrk="1" hangingPunct="1"/>
            <a:r>
              <a:rPr lang="ru-RU" altLang="ru-RU" sz="2800" dirty="0" smtClean="0"/>
              <a:t>навыки смыслового чтения;</a:t>
            </a:r>
          </a:p>
          <a:p>
            <a:pPr eaLnBrk="1" hangingPunct="1"/>
            <a:r>
              <a:rPr lang="ru-RU" altLang="ru-RU" sz="2800" dirty="0" smtClean="0">
                <a:solidFill>
                  <a:srgbClr val="FF0000"/>
                </a:solidFill>
              </a:rPr>
              <a:t>способность</a:t>
            </a:r>
            <a:r>
              <a:rPr lang="ru-RU" altLang="ru-RU" sz="2800" dirty="0" smtClean="0"/>
              <a:t> к исследованию, схематизации, построению и употреблению знаков и символов, моделированию знаний, анализа собственного действия</a:t>
            </a:r>
          </a:p>
          <a:p>
            <a:pPr eaLnBrk="1" hangingPunct="1"/>
            <a:endParaRPr lang="ru-RU" altLang="ru-RU" sz="2800" dirty="0" smtClean="0"/>
          </a:p>
        </p:txBody>
      </p:sp>
    </p:spTree>
    <p:extLst>
      <p:ext uri="{BB962C8B-B14F-4D97-AF65-F5344CB8AC3E}">
        <p14:creationId xmlns:p14="http://schemas.microsoft.com/office/powerpoint/2010/main" val="4024503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2656"/>
            <a:ext cx="9456365" cy="583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75656" y="6351752"/>
            <a:ext cx="5425840" cy="369332"/>
          </a:xfrm>
          <a:prstGeom prst="rect">
            <a:avLst/>
          </a:prstGeom>
        </p:spPr>
        <p:txBody>
          <a:bodyPr wrap="square">
            <a:spAutoFit/>
          </a:bodyPr>
          <a:lstStyle/>
          <a:p>
            <a:r>
              <a:rPr lang="ru-RU" b="1" dirty="0"/>
              <a:t>МБОУ Кадетская школа № 1 имени Ф. Ф Ушакова</a:t>
            </a:r>
          </a:p>
        </p:txBody>
      </p:sp>
    </p:spTree>
    <p:extLst>
      <p:ext uri="{BB962C8B-B14F-4D97-AF65-F5344CB8AC3E}">
        <p14:creationId xmlns:p14="http://schemas.microsoft.com/office/powerpoint/2010/main" val="3926683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664"/>
          <a:stretch/>
        </p:blipFill>
        <p:spPr bwMode="auto">
          <a:xfrm>
            <a:off x="611560" y="332656"/>
            <a:ext cx="7914609" cy="582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080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9"/>
          <p:cNvSpPr>
            <a:spLocks noGrp="1"/>
          </p:cNvSpPr>
          <p:nvPr>
            <p:ph type="ctrTitle"/>
          </p:nvPr>
        </p:nvSpPr>
        <p:spPr>
          <a:xfrm>
            <a:off x="785813" y="142875"/>
            <a:ext cx="7772400" cy="1470025"/>
          </a:xfrm>
        </p:spPr>
        <p:txBody>
          <a:bodyPr/>
          <a:lstStyle/>
          <a:p>
            <a:r>
              <a:rPr lang="ru-RU" altLang="ru-RU" sz="2800" b="1" smtClean="0"/>
              <a:t>Программы метапредметных курсов , разработанные ХК ИРО на базе школ – мастерских (ФБП)</a:t>
            </a:r>
            <a:endParaRPr lang="ru-RU" altLang="ru-RU" sz="2800" smtClean="0"/>
          </a:p>
        </p:txBody>
      </p:sp>
      <p:sp>
        <p:nvSpPr>
          <p:cNvPr id="15363" name="Подзаголовок 11"/>
          <p:cNvSpPr>
            <a:spLocks noGrp="1"/>
          </p:cNvSpPr>
          <p:nvPr>
            <p:ph type="subTitle" idx="1"/>
          </p:nvPr>
        </p:nvSpPr>
        <p:spPr>
          <a:xfrm>
            <a:off x="5357813" y="2500313"/>
            <a:ext cx="3000375" cy="3429000"/>
          </a:xfrm>
        </p:spPr>
        <p:txBody>
          <a:bodyPr>
            <a:normAutofit lnSpcReduction="10000"/>
          </a:bodyPr>
          <a:lstStyle/>
          <a:p>
            <a:r>
              <a:rPr lang="ru-RU" altLang="ru-RU" i="1" smtClean="0"/>
              <a:t>ФБП: </a:t>
            </a:r>
            <a:r>
              <a:rPr lang="ru-RU" altLang="ru-RU" smtClean="0"/>
              <a:t>лицей «Вектор» г. Хабаровск</a:t>
            </a:r>
          </a:p>
          <a:p>
            <a:r>
              <a:rPr lang="ru-RU" altLang="ru-RU" smtClean="0"/>
              <a:t>«Стратегии смыслового чтения»- 5, 6, 7,8 классы.</a:t>
            </a:r>
          </a:p>
          <a:p>
            <a:endParaRPr lang="ru-RU" altLang="ru-RU" smtClean="0"/>
          </a:p>
        </p:txBody>
      </p:sp>
      <p:pic>
        <p:nvPicPr>
          <p:cNvPr id="20484" name="Picture 3" descr="C:\Users\Галина\Desktop\2915-2.jpeg"/>
          <p:cNvPicPr>
            <a:picLocks noGrp="1" noChangeAspect="1" noChangeArrowheads="1"/>
          </p:cNvPicPr>
          <p:nvPr>
            <p:ph idx="4294967295"/>
          </p:nvPr>
        </p:nvPicPr>
        <p:blipFill>
          <a:blip r:embed="rId2" cstate="print">
            <a:extLst/>
          </a:blip>
          <a:srcRect l="2866" t="8966" r="52354"/>
          <a:stretch>
            <a:fillRect/>
          </a:stretch>
        </p:blipFill>
        <p:spPr>
          <a:xfrm>
            <a:off x="179512" y="2060848"/>
            <a:ext cx="2580124" cy="3816854"/>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488" name="Picture 8"/>
          <p:cNvPicPr>
            <a:picLocks noChangeAspect="1" noChangeArrowheads="1"/>
          </p:cNvPicPr>
          <p:nvPr/>
        </p:nvPicPr>
        <p:blipFill rotWithShape="1">
          <a:blip r:embed="rId3" cstate="print">
            <a:duotone>
              <a:prstClr val="black"/>
              <a:srgbClr val="0C788E">
                <a:tint val="45000"/>
                <a:satMod val="400000"/>
              </a:srgbClr>
            </a:duotone>
            <a:extLst/>
          </a:blip>
          <a:srcRect l="45513" t="22032" r="32044" b="28019"/>
          <a:stretch/>
        </p:blipFill>
        <p:spPr bwMode="auto">
          <a:xfrm rot="20535483">
            <a:off x="2374102" y="3018222"/>
            <a:ext cx="3312368"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3259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normAutofit fontScale="90000"/>
          </a:bodyPr>
          <a:lstStyle/>
          <a:p>
            <a:r>
              <a:rPr lang="ru-RU" altLang="ru-RU" sz="3200" b="1" smtClean="0"/>
              <a:t>Программы метапредметных курсов и рабочие тетради для учащихся начальной школы:</a:t>
            </a:r>
            <a:endParaRPr lang="ru-RU" altLang="ru-RU" sz="3200" smtClean="0"/>
          </a:p>
        </p:txBody>
      </p:sp>
      <p:sp>
        <p:nvSpPr>
          <p:cNvPr id="16387" name="Содержимое 3"/>
          <p:cNvSpPr>
            <a:spLocks noGrp="1"/>
          </p:cNvSpPr>
          <p:nvPr>
            <p:ph sz="half" idx="1"/>
          </p:nvPr>
        </p:nvSpPr>
        <p:spPr>
          <a:xfrm>
            <a:off x="323850" y="1925638"/>
            <a:ext cx="4324350" cy="4525962"/>
          </a:xfrm>
        </p:spPr>
        <p:txBody>
          <a:bodyPr/>
          <a:lstStyle/>
          <a:p>
            <a:pPr marL="0" indent="0">
              <a:buFontTx/>
              <a:buNone/>
            </a:pPr>
            <a:endParaRPr lang="ru-RU" altLang="ru-RU" smtClean="0"/>
          </a:p>
        </p:txBody>
      </p:sp>
      <p:sp>
        <p:nvSpPr>
          <p:cNvPr id="16388" name="Содержимое 4"/>
          <p:cNvSpPr>
            <a:spLocks noGrp="1"/>
          </p:cNvSpPr>
          <p:nvPr>
            <p:ph sz="half" idx="2"/>
          </p:nvPr>
        </p:nvSpPr>
        <p:spPr>
          <a:xfrm>
            <a:off x="4648200" y="1916113"/>
            <a:ext cx="4038600" cy="4210050"/>
          </a:xfrm>
        </p:spPr>
        <p:txBody>
          <a:bodyPr/>
          <a:lstStyle/>
          <a:p>
            <a:r>
              <a:rPr lang="ru-RU" altLang="ru-RU" sz="2000" i="1" smtClean="0"/>
              <a:t>ФБП: Кадетская школа №1 им. Ф.Ф. Ушакова г. Хабаровск</a:t>
            </a:r>
          </a:p>
          <a:p>
            <a:endParaRPr lang="ru-RU" altLang="ru-RU" sz="2000" i="1" smtClean="0"/>
          </a:p>
          <a:p>
            <a:r>
              <a:rPr lang="ru-RU" altLang="ru-RU" sz="2400" smtClean="0"/>
              <a:t>Обучение логическим умениям в начальной школе</a:t>
            </a:r>
          </a:p>
          <a:p>
            <a:r>
              <a:rPr lang="ru-RU" altLang="ru-RU" sz="2400" smtClean="0"/>
              <a:t>Развитие регулятивных умений в начальной школе</a:t>
            </a:r>
          </a:p>
        </p:txBody>
      </p:sp>
      <p:pic>
        <p:nvPicPr>
          <p:cNvPr id="16389" name="Picture 6" descr="C:\Users\fisenkoti\Desktop\к докладу\^CE6DEDDEB39F310AA1AC64C0586DB1023C97CDCD3E26F4CFE0^pimgpsh_thumbnail_win_dis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2060575"/>
            <a:ext cx="20018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C:\Users\fisenkoti\Desktop\к докладу\^02C612640314289E97029FBF7663B6D49EEADF466C2295ABBF^pimgpsh_thumbnail_win_dis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3249613"/>
            <a:ext cx="1979613" cy="2776537"/>
          </a:xfrm>
          <a:prstGeom prst="rect">
            <a:avLst/>
          </a:prstGeom>
          <a:noFill/>
          <a:ln w="9525">
            <a:solidFill>
              <a:srgbClr val="02519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745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Текст 1"/>
          <p:cNvSpPr>
            <a:spLocks noGrp="1"/>
          </p:cNvSpPr>
          <p:nvPr>
            <p:ph type="body" idx="1"/>
          </p:nvPr>
        </p:nvSpPr>
        <p:spPr>
          <a:xfrm>
            <a:off x="4716463" y="1484313"/>
            <a:ext cx="4054475" cy="1762125"/>
          </a:xfrm>
        </p:spPr>
        <p:txBody>
          <a:bodyPr/>
          <a:lstStyle/>
          <a:p>
            <a:r>
              <a:rPr lang="ru-RU" altLang="ru-RU" i="1" smtClean="0"/>
              <a:t>ФБП: Кадетская школа №1 им. Ф.Ф. Ушакова г. Хабаровск</a:t>
            </a:r>
          </a:p>
        </p:txBody>
      </p:sp>
      <p:sp>
        <p:nvSpPr>
          <p:cNvPr id="17411" name="Содержимое 4"/>
          <p:cNvSpPr>
            <a:spLocks noGrp="1"/>
          </p:cNvSpPr>
          <p:nvPr>
            <p:ph sz="quarter" idx="4"/>
          </p:nvPr>
        </p:nvSpPr>
        <p:spPr>
          <a:xfrm>
            <a:off x="4800600" y="3429000"/>
            <a:ext cx="4038600" cy="2863850"/>
          </a:xfrm>
        </p:spPr>
        <p:txBody>
          <a:bodyPr/>
          <a:lstStyle/>
          <a:p>
            <a:pPr marL="514350" indent="-514350">
              <a:lnSpc>
                <a:spcPct val="90000"/>
              </a:lnSpc>
              <a:buClr>
                <a:srgbClr val="0070C0"/>
              </a:buClr>
              <a:buFontTx/>
              <a:buAutoNum type="arabicPeriod"/>
            </a:pPr>
            <a:r>
              <a:rPr lang="ru-RU" altLang="ru-RU" sz="2200" smtClean="0"/>
              <a:t>Коммуникация на пять</a:t>
            </a:r>
          </a:p>
          <a:p>
            <a:pPr marL="514350" indent="-514350">
              <a:lnSpc>
                <a:spcPct val="90000"/>
              </a:lnSpc>
              <a:buClr>
                <a:srgbClr val="0070C0"/>
              </a:buClr>
              <a:buFontTx/>
              <a:buAutoNum type="arabicPeriod"/>
            </a:pPr>
            <a:r>
              <a:rPr lang="ru-RU" altLang="ru-RU" sz="2200" smtClean="0"/>
              <a:t>Саморегуляция – шаги к успеху</a:t>
            </a:r>
          </a:p>
          <a:p>
            <a:pPr marL="514350" indent="-514350">
              <a:lnSpc>
                <a:spcPct val="90000"/>
              </a:lnSpc>
              <a:buClr>
                <a:srgbClr val="0070C0"/>
              </a:buClr>
              <a:buFontTx/>
              <a:buAutoNum type="arabicPeriod"/>
            </a:pPr>
            <a:r>
              <a:rPr lang="ru-RU" altLang="ru-RU" sz="2200" smtClean="0"/>
              <a:t>Учимся мыслить и действовать </a:t>
            </a:r>
          </a:p>
        </p:txBody>
      </p:sp>
      <p:sp>
        <p:nvSpPr>
          <p:cNvPr id="17412" name="Заголовок 5"/>
          <p:cNvSpPr>
            <a:spLocks noGrp="1"/>
          </p:cNvSpPr>
          <p:nvPr>
            <p:ph type="title"/>
          </p:nvPr>
        </p:nvSpPr>
        <p:spPr>
          <a:xfrm>
            <a:off x="514350" y="260350"/>
            <a:ext cx="8662988" cy="1184275"/>
          </a:xfrm>
        </p:spPr>
        <p:txBody>
          <a:bodyPr/>
          <a:lstStyle/>
          <a:p>
            <a:r>
              <a:rPr lang="ru-RU" altLang="ru-RU" sz="2800" b="1" smtClean="0"/>
              <a:t>Программы метапредметных курсов и рабочие тетради для учащихся для основной школы:</a:t>
            </a:r>
          </a:p>
        </p:txBody>
      </p:sp>
      <p:grpSp>
        <p:nvGrpSpPr>
          <p:cNvPr id="17413" name="Группа 2"/>
          <p:cNvGrpSpPr>
            <a:grpSpLocks/>
          </p:cNvGrpSpPr>
          <p:nvPr/>
        </p:nvGrpSpPr>
        <p:grpSpPr bwMode="auto">
          <a:xfrm>
            <a:off x="608013" y="2492375"/>
            <a:ext cx="4217987" cy="3425825"/>
            <a:chOff x="1014188" y="2365375"/>
            <a:chExt cx="5159690" cy="3985244"/>
          </a:xfrm>
        </p:grpSpPr>
        <p:grpSp>
          <p:nvGrpSpPr>
            <p:cNvPr id="17414" name="Группа 8"/>
            <p:cNvGrpSpPr>
              <a:grpSpLocks/>
            </p:cNvGrpSpPr>
            <p:nvPr/>
          </p:nvGrpSpPr>
          <p:grpSpPr bwMode="auto">
            <a:xfrm>
              <a:off x="1014188" y="2365375"/>
              <a:ext cx="2525713" cy="3560763"/>
              <a:chOff x="409237" y="2402559"/>
              <a:chExt cx="2663287" cy="3578709"/>
            </a:xfrm>
          </p:grpSpPr>
          <p:pic>
            <p:nvPicPr>
              <p:cNvPr id="8" name="Picture 3"/>
              <p:cNvPicPr>
                <a:picLocks noChangeAspect="1" noChangeArrowheads="1"/>
              </p:cNvPicPr>
              <p:nvPr/>
            </p:nvPicPr>
            <p:blipFill rotWithShape="1">
              <a:blip r:embed="rId2" cstate="print">
                <a:duotone>
                  <a:prstClr val="black"/>
                  <a:srgbClr val="00B050">
                    <a:tint val="45000"/>
                    <a:satMod val="400000"/>
                  </a:srgbClr>
                </a:duotone>
                <a:extLst/>
              </a:blip>
              <a:srcRect l="33115" t="18821" r="38119" b="17089"/>
              <a:stretch/>
            </p:blipFill>
            <p:spPr bwMode="auto">
              <a:xfrm rot="20183695">
                <a:off x="409237" y="2572116"/>
                <a:ext cx="2448272" cy="3409152"/>
              </a:xfrm>
              <a:prstGeom prst="rect">
                <a:avLst/>
              </a:prstGeom>
              <a:noFill/>
              <a:ln>
                <a:noFill/>
              </a:ln>
              <a:effectLst/>
              <a:extLst/>
            </p:spPr>
          </p:pic>
          <p:pic>
            <p:nvPicPr>
              <p:cNvPr id="7" name="Picture 4"/>
              <p:cNvPicPr>
                <a:picLocks noChangeAspect="1" noChangeArrowheads="1"/>
              </p:cNvPicPr>
              <p:nvPr/>
            </p:nvPicPr>
            <p:blipFill rotWithShape="1">
              <a:blip r:embed="rId3" cstate="print">
                <a:duotone>
                  <a:prstClr val="black"/>
                  <a:srgbClr val="FFFF00">
                    <a:tint val="45000"/>
                    <a:satMod val="400000"/>
                  </a:srgbClr>
                </a:duotone>
                <a:extLst/>
              </a:blip>
              <a:srcRect l="45375" t="21849" r="32423" b="28243"/>
              <a:stretch/>
            </p:blipFill>
            <p:spPr bwMode="auto">
              <a:xfrm rot="20919653">
                <a:off x="744164" y="2402559"/>
                <a:ext cx="2328360" cy="3275875"/>
              </a:xfrm>
              <a:prstGeom prst="rect">
                <a:avLst/>
              </a:prstGeom>
              <a:noFill/>
              <a:ln>
                <a:noFill/>
              </a:ln>
              <a:effectLst/>
              <a:extLst/>
            </p:spPr>
          </p:pic>
        </p:grpSp>
        <p:grpSp>
          <p:nvGrpSpPr>
            <p:cNvPr id="17415" name="Группа 1"/>
            <p:cNvGrpSpPr>
              <a:grpSpLocks/>
            </p:cNvGrpSpPr>
            <p:nvPr/>
          </p:nvGrpSpPr>
          <p:grpSpPr bwMode="auto">
            <a:xfrm>
              <a:off x="2309114" y="2435142"/>
              <a:ext cx="3864764" cy="3915477"/>
              <a:chOff x="965999" y="2378961"/>
              <a:chExt cx="3864764" cy="3915477"/>
            </a:xfrm>
          </p:grpSpPr>
          <p:pic>
            <p:nvPicPr>
              <p:cNvPr id="17419" name="Picture 11" descr="C:\Users\fisenkoti\Desktop\к докладу\^5AF0DAE15786A10B57A362179D2DC5D6FD121751A75567B230^pimgpsh_thumbnail_win_distr.jpg"/>
              <p:cNvPicPr>
                <a:picLocks noChangeAspect="1" noChangeArrowheads="1"/>
              </p:cNvPicPr>
              <p:nvPr/>
            </p:nvPicPr>
            <p:blipFill>
              <a:blip r:embed="rId4">
                <a:duotone>
                  <a:prstClr val="black"/>
                  <a:schemeClr val="accent5">
                    <a:tint val="45000"/>
                    <a:satMod val="400000"/>
                  </a:schemeClr>
                </a:duotone>
                <a:extLst/>
              </a:blip>
              <a:srcRect/>
              <a:stretch>
                <a:fillRect/>
              </a:stretch>
            </p:blipFill>
            <p:spPr bwMode="auto">
              <a:xfrm>
                <a:off x="965999" y="2378961"/>
                <a:ext cx="2326907" cy="3263345"/>
              </a:xfrm>
              <a:prstGeom prst="rect">
                <a:avLst/>
              </a:prstGeom>
              <a:noFill/>
              <a:extLst/>
            </p:spPr>
          </p:pic>
          <p:pic>
            <p:nvPicPr>
              <p:cNvPr id="11" name="Picture 6"/>
              <p:cNvPicPr>
                <a:picLocks noChangeAspect="1" noChangeArrowheads="1"/>
              </p:cNvPicPr>
              <p:nvPr/>
            </p:nvPicPr>
            <p:blipFill rotWithShape="1">
              <a:blip r:embed="rId5" cstate="print">
                <a:duotone>
                  <a:prstClr val="black"/>
                  <a:schemeClr val="accent2">
                    <a:tint val="45000"/>
                    <a:satMod val="400000"/>
                  </a:schemeClr>
                </a:duotone>
                <a:extLst/>
              </a:blip>
              <a:srcRect l="45525" t="22070" r="32636" b="28643"/>
              <a:stretch/>
            </p:blipFill>
            <p:spPr bwMode="auto">
              <a:xfrm rot="1496157">
                <a:off x="1537045" y="2496409"/>
                <a:ext cx="2273246" cy="3206471"/>
              </a:xfrm>
              <a:prstGeom prst="rect">
                <a:avLst/>
              </a:prstGeom>
              <a:solidFill>
                <a:srgbClr val="FFFF00"/>
              </a:solidFill>
              <a:ln>
                <a:noFill/>
              </a:ln>
              <a:effectLst/>
            </p:spPr>
          </p:pic>
          <p:pic>
            <p:nvPicPr>
              <p:cNvPr id="17418" name="Picture 10" descr="C:\Users\fisenkoti\Desktop\к докладу\^1CD28BCBD63934B6561D419225A52A8382414BFA442466EB64^pimgpsh_thumbnail_win_dist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891155">
                <a:off x="2132806" y="3026569"/>
                <a:ext cx="2187575"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C:\Users\fisenkoti\Desktop\к докладу\^A60033A1FFD85A9E503EABE7D720CEF7FB6D60B33279C32E14^pimgpsh_thumbnail_win_dist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12621">
                <a:off x="2266157" y="3793331"/>
                <a:ext cx="19383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53044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altLang="ru-RU" sz="3200" b="1" smtClean="0"/>
              <a:t>Программы метапредметных курсов для учащихся старшей школы:</a:t>
            </a:r>
            <a:endParaRPr lang="ru-RU" altLang="ru-RU" sz="3200" smtClean="0"/>
          </a:p>
        </p:txBody>
      </p:sp>
      <p:sp>
        <p:nvSpPr>
          <p:cNvPr id="18435" name="Текст 2"/>
          <p:cNvSpPr>
            <a:spLocks noGrp="1"/>
          </p:cNvSpPr>
          <p:nvPr>
            <p:ph type="body" idx="1"/>
          </p:nvPr>
        </p:nvSpPr>
        <p:spPr/>
        <p:txBody>
          <a:bodyPr/>
          <a:lstStyle/>
          <a:p>
            <a:endParaRPr lang="ru-RU" altLang="ru-RU" smtClean="0"/>
          </a:p>
        </p:txBody>
      </p:sp>
      <p:sp>
        <p:nvSpPr>
          <p:cNvPr id="18436" name="Содержимое 3"/>
          <p:cNvSpPr>
            <a:spLocks noGrp="1"/>
          </p:cNvSpPr>
          <p:nvPr>
            <p:ph sz="half" idx="2"/>
          </p:nvPr>
        </p:nvSpPr>
        <p:spPr/>
        <p:txBody>
          <a:bodyPr/>
          <a:lstStyle/>
          <a:p>
            <a:endParaRPr lang="ru-RU" altLang="ru-RU" smtClean="0"/>
          </a:p>
        </p:txBody>
      </p:sp>
      <p:sp>
        <p:nvSpPr>
          <p:cNvPr id="18437" name="Текст 4"/>
          <p:cNvSpPr>
            <a:spLocks noGrp="1"/>
          </p:cNvSpPr>
          <p:nvPr>
            <p:ph type="body" sz="quarter" idx="3"/>
          </p:nvPr>
        </p:nvSpPr>
        <p:spPr/>
        <p:txBody>
          <a:bodyPr/>
          <a:lstStyle/>
          <a:p>
            <a:endParaRPr lang="ru-RU" altLang="ru-RU" smtClean="0"/>
          </a:p>
        </p:txBody>
      </p:sp>
      <p:sp>
        <p:nvSpPr>
          <p:cNvPr id="18438" name="Содержимое 5"/>
          <p:cNvSpPr>
            <a:spLocks noGrp="1"/>
          </p:cNvSpPr>
          <p:nvPr>
            <p:ph sz="quarter" idx="4"/>
          </p:nvPr>
        </p:nvSpPr>
        <p:spPr/>
        <p:txBody>
          <a:bodyPr/>
          <a:lstStyle/>
          <a:p>
            <a:pPr marL="0" indent="0" algn="ctr">
              <a:buFontTx/>
              <a:buNone/>
            </a:pPr>
            <a:r>
              <a:rPr lang="ru-RU" altLang="ru-RU" smtClean="0"/>
              <a:t>Модули:</a:t>
            </a:r>
          </a:p>
          <a:p>
            <a:pPr marL="0" indent="0">
              <a:buFontTx/>
              <a:buNone/>
            </a:pPr>
            <a:r>
              <a:rPr lang="ru-RU" altLang="ru-RU" smtClean="0"/>
              <a:t>1. Работа с понятием</a:t>
            </a:r>
          </a:p>
          <a:p>
            <a:pPr marL="0" indent="0">
              <a:buFontTx/>
              <a:buNone/>
            </a:pPr>
            <a:r>
              <a:rPr lang="ru-RU" altLang="ru-RU" smtClean="0"/>
              <a:t>2. Работа с информацией</a:t>
            </a:r>
          </a:p>
          <a:p>
            <a:pPr marL="0" indent="0">
              <a:buFontTx/>
              <a:buNone/>
            </a:pPr>
            <a:r>
              <a:rPr lang="ru-RU" altLang="ru-RU" smtClean="0"/>
              <a:t>3. Творчество и изобретательство.</a:t>
            </a:r>
          </a:p>
        </p:txBody>
      </p:sp>
      <p:pic>
        <p:nvPicPr>
          <p:cNvPr id="18439" name="Picture 7" descr="C:\Users\fisenkoti\Desktop\к докладу\^3387673BC4C4E0C873D05630427F92B4FCF53E2D86F2523CB6^pimgpsh_thumbnail_win_dis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05038"/>
            <a:ext cx="28368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135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Мама\Desktop\bricolage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4211638"/>
            <a:ext cx="214788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3" cstate="print">
            <a:duotone>
              <a:prstClr val="black"/>
              <a:srgbClr val="C00000">
                <a:tint val="45000"/>
                <a:satMod val="400000"/>
              </a:srgbClr>
            </a:duotone>
            <a:extLst/>
          </a:blip>
          <a:srcRect l="28851" t="22254" r="43908" b="15954"/>
          <a:stretch/>
        </p:blipFill>
        <p:spPr bwMode="auto">
          <a:xfrm rot="1366833">
            <a:off x="1572405" y="2400355"/>
            <a:ext cx="2486210" cy="3525728"/>
          </a:xfrm>
          <a:prstGeom prst="rect">
            <a:avLst/>
          </a:prstGeom>
          <a:noFill/>
          <a:ln>
            <a:noFill/>
          </a:ln>
          <a:effectLst/>
          <a:extLst/>
        </p:spPr>
      </p:pic>
      <p:pic>
        <p:nvPicPr>
          <p:cNvPr id="20484" name="Picture 3" descr="C:\Users\Мама\Desktop\image012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325" y="1484313"/>
            <a:ext cx="22256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Заголовок 1"/>
          <p:cNvSpPr>
            <a:spLocks noGrp="1"/>
          </p:cNvSpPr>
          <p:nvPr>
            <p:ph type="title"/>
          </p:nvPr>
        </p:nvSpPr>
        <p:spPr/>
        <p:txBody>
          <a:bodyPr/>
          <a:lstStyle/>
          <a:p>
            <a:pPr eaLnBrk="1" hangingPunct="1"/>
            <a:r>
              <a:rPr lang="ru-RU" altLang="ru-RU" sz="2800" b="1" smtClean="0"/>
              <a:t>2. Реализация метапредметного подхода в процессе изучения предметного курса</a:t>
            </a:r>
          </a:p>
        </p:txBody>
      </p:sp>
      <p:sp>
        <p:nvSpPr>
          <p:cNvPr id="20486" name="Содержимое 2"/>
          <p:cNvSpPr>
            <a:spLocks noGrp="1"/>
          </p:cNvSpPr>
          <p:nvPr>
            <p:ph sz="half" idx="1"/>
          </p:nvPr>
        </p:nvSpPr>
        <p:spPr>
          <a:xfrm>
            <a:off x="-323850" y="2376488"/>
            <a:ext cx="3924300" cy="3671887"/>
          </a:xfrm>
        </p:spPr>
        <p:txBody>
          <a:bodyPr/>
          <a:lstStyle/>
          <a:p>
            <a:pPr eaLnBrk="1" hangingPunct="1">
              <a:buFontTx/>
              <a:buNone/>
            </a:pPr>
            <a:r>
              <a:rPr lang="ru-RU" altLang="ru-RU" sz="3200" b="1" smtClean="0"/>
              <a:t> </a:t>
            </a:r>
          </a:p>
        </p:txBody>
      </p:sp>
      <p:sp>
        <p:nvSpPr>
          <p:cNvPr id="20487" name="Объект 2"/>
          <p:cNvSpPr>
            <a:spLocks noGrp="1"/>
          </p:cNvSpPr>
          <p:nvPr>
            <p:ph sz="half" idx="2"/>
          </p:nvPr>
        </p:nvSpPr>
        <p:spPr>
          <a:xfrm>
            <a:off x="5076825" y="2781300"/>
            <a:ext cx="3881438" cy="2763838"/>
          </a:xfrm>
        </p:spPr>
        <p:txBody>
          <a:bodyPr/>
          <a:lstStyle/>
          <a:p>
            <a:endParaRPr lang="ru-RU" altLang="ru-RU" sz="2400" smtClean="0"/>
          </a:p>
          <a:p>
            <a:pPr eaLnBrk="1" hangingPunct="1">
              <a:buFontTx/>
              <a:buNone/>
            </a:pPr>
            <a:r>
              <a:rPr lang="ru-RU" altLang="ru-RU" sz="2400" smtClean="0"/>
              <a:t>метапредметные понятия;</a:t>
            </a:r>
          </a:p>
          <a:p>
            <a:pPr eaLnBrk="1" hangingPunct="1">
              <a:buFontTx/>
              <a:buNone/>
            </a:pPr>
            <a:r>
              <a:rPr lang="ru-RU" altLang="ru-RU" sz="2400" smtClean="0"/>
              <a:t> - метапредметные способы деятельности</a:t>
            </a:r>
          </a:p>
          <a:p>
            <a:endParaRPr lang="ru-RU" altLang="ru-RU" sz="2400" smtClean="0"/>
          </a:p>
        </p:txBody>
      </p:sp>
      <p:pic>
        <p:nvPicPr>
          <p:cNvPr id="20488" name="Picture 7" descr="C:\Users\fisenkoti\Desktop\к докладу\^D2339F07BB85791D6EC7862ABF420659BB6C2623A775B09233^pimgpsh_thumbnail_win_distr.jp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79388" y="2838450"/>
            <a:ext cx="2305050" cy="32305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1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Овал 35"/>
          <p:cNvSpPr/>
          <p:nvPr/>
        </p:nvSpPr>
        <p:spPr>
          <a:xfrm>
            <a:off x="-1841594" y="-2917209"/>
            <a:ext cx="11157044" cy="12692418"/>
          </a:xfrm>
          <a:prstGeom prst="ellipse">
            <a:avLst/>
          </a:prstGeom>
          <a:solidFill>
            <a:schemeClr val="bg1"/>
          </a:solid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Phenomena" panose="00000500000000000000" pitchFamily="50" charset="-52"/>
            </a:endParaRPr>
          </a:p>
        </p:txBody>
      </p:sp>
      <p:sp>
        <p:nvSpPr>
          <p:cNvPr id="19" name="TextBox 18">
            <a:extLst>
              <a:ext uri="{FF2B5EF4-FFF2-40B4-BE49-F238E27FC236}">
                <a16:creationId xmlns="" xmlns:a16="http://schemas.microsoft.com/office/drawing/2014/main" id="{55EE56A7-EEE4-460B-B737-FD4B429CEAF6}"/>
              </a:ext>
            </a:extLst>
          </p:cNvPr>
          <p:cNvSpPr txBox="1"/>
          <p:nvPr/>
        </p:nvSpPr>
        <p:spPr>
          <a:xfrm>
            <a:off x="962168" y="144312"/>
            <a:ext cx="7622699" cy="8679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ru-RU" sz="2800" b="1" dirty="0">
                <a:solidFill>
                  <a:prstClr val="black"/>
                </a:solidFill>
                <a:latin typeface="Arial" panose="020B0604020202020204" pitchFamily="34" charset="0"/>
                <a:cs typeface="Arial" panose="020B0604020202020204" pitchFamily="34" charset="0"/>
                <a:sym typeface="Arial"/>
              </a:rPr>
              <a:t>Мониторинг профессиональных дефицитов учителей</a:t>
            </a:r>
            <a:endParaRPr kumimoji="0" lang="ru-RU"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20" name="Рисунок 19">
            <a:extLst>
              <a:ext uri="{FF2B5EF4-FFF2-40B4-BE49-F238E27FC236}">
                <a16:creationId xmlns="" xmlns:a16="http://schemas.microsoft.com/office/drawing/2014/main" id="{06C961F0-E245-45E3-930D-2F378E2C96ED}"/>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036335" y="2884871"/>
            <a:ext cx="466340" cy="621787"/>
          </a:xfrm>
          <a:prstGeom prst="rect">
            <a:avLst/>
          </a:prstGeom>
        </p:spPr>
      </p:pic>
      <p:pic>
        <p:nvPicPr>
          <p:cNvPr id="21" name="Рисунок 20">
            <a:extLst>
              <a:ext uri="{FF2B5EF4-FFF2-40B4-BE49-F238E27FC236}">
                <a16:creationId xmlns="" xmlns:a16="http://schemas.microsoft.com/office/drawing/2014/main" id="{1518689C-9CB1-4869-AE68-097207D86C6C}"/>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5029003" y="1917949"/>
            <a:ext cx="523019" cy="697358"/>
          </a:xfrm>
          <a:prstGeom prst="rect">
            <a:avLst/>
          </a:prstGeom>
        </p:spPr>
      </p:pic>
      <p:sp>
        <p:nvSpPr>
          <p:cNvPr id="22" name="TextBox 21">
            <a:extLst>
              <a:ext uri="{FF2B5EF4-FFF2-40B4-BE49-F238E27FC236}">
                <a16:creationId xmlns="" xmlns:a16="http://schemas.microsoft.com/office/drawing/2014/main" id="{34FB1C3A-D2CB-4E78-BE74-A9CDB38678BB}"/>
              </a:ext>
            </a:extLst>
          </p:cNvPr>
          <p:cNvSpPr txBox="1"/>
          <p:nvPr/>
        </p:nvSpPr>
        <p:spPr>
          <a:xfrm>
            <a:off x="5756257" y="3090446"/>
            <a:ext cx="2828609" cy="338554"/>
          </a:xfrm>
          <a:prstGeom prst="rect">
            <a:avLst/>
          </a:prstGeom>
          <a:noFill/>
        </p:spPr>
        <p:txBody>
          <a:bodyPr wrap="square">
            <a:spAutoFit/>
          </a:bodyPr>
          <a:lstStyle/>
          <a:p>
            <a:pPr marL="0" marR="0" lvl="1" indent="0" algn="l" defTabSz="914400" rtl="0" eaLnBrk="1" fontAlgn="auto" latinLnBrk="0" hangingPunct="1">
              <a:lnSpc>
                <a:spcPct val="8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sym typeface="Arial"/>
              </a:rPr>
              <a:t>Текст</a:t>
            </a:r>
          </a:p>
        </p:txBody>
      </p:sp>
      <p:sp>
        <p:nvSpPr>
          <p:cNvPr id="23" name="TextBox 22">
            <a:extLst>
              <a:ext uri="{FF2B5EF4-FFF2-40B4-BE49-F238E27FC236}">
                <a16:creationId xmlns="" xmlns:a16="http://schemas.microsoft.com/office/drawing/2014/main" id="{34FB1C3A-D2CB-4E78-BE74-A9CDB38678BB}"/>
              </a:ext>
            </a:extLst>
          </p:cNvPr>
          <p:cNvSpPr txBox="1"/>
          <p:nvPr/>
        </p:nvSpPr>
        <p:spPr>
          <a:xfrm>
            <a:off x="5756257" y="4202966"/>
            <a:ext cx="2828609" cy="338554"/>
          </a:xfrm>
          <a:prstGeom prst="rect">
            <a:avLst/>
          </a:prstGeom>
          <a:noFill/>
        </p:spPr>
        <p:txBody>
          <a:bodyPr wrap="square">
            <a:spAutoFit/>
          </a:bodyPr>
          <a:lstStyle/>
          <a:p>
            <a:pPr marL="0" marR="0" lvl="1" indent="0" algn="l" defTabSz="914400" rtl="0" eaLnBrk="1" fontAlgn="auto" latinLnBrk="0" hangingPunct="1">
              <a:lnSpc>
                <a:spcPct val="8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sym typeface="Arial"/>
              </a:rPr>
              <a:t>Текст</a:t>
            </a:r>
          </a:p>
        </p:txBody>
      </p:sp>
      <p:sp>
        <p:nvSpPr>
          <p:cNvPr id="24" name="TextBox 23">
            <a:extLst>
              <a:ext uri="{FF2B5EF4-FFF2-40B4-BE49-F238E27FC236}">
                <a16:creationId xmlns="" xmlns:a16="http://schemas.microsoft.com/office/drawing/2014/main" id="{34FB1C3A-D2CB-4E78-BE74-A9CDB38678BB}"/>
              </a:ext>
            </a:extLst>
          </p:cNvPr>
          <p:cNvSpPr txBox="1"/>
          <p:nvPr/>
        </p:nvSpPr>
        <p:spPr>
          <a:xfrm>
            <a:off x="5756257" y="5345966"/>
            <a:ext cx="2828609" cy="338554"/>
          </a:xfrm>
          <a:prstGeom prst="rect">
            <a:avLst/>
          </a:prstGeom>
          <a:noFill/>
        </p:spPr>
        <p:txBody>
          <a:bodyPr wrap="square">
            <a:spAutoFit/>
          </a:bodyPr>
          <a:lstStyle/>
          <a:p>
            <a:pPr marL="0" marR="0" lvl="1" indent="0" algn="l" defTabSz="914400" rtl="0" eaLnBrk="1" fontAlgn="auto" latinLnBrk="0" hangingPunct="1">
              <a:lnSpc>
                <a:spcPct val="8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sym typeface="Arial"/>
              </a:rPr>
              <a:t>Текст</a:t>
            </a:r>
          </a:p>
        </p:txBody>
      </p:sp>
      <p:pic>
        <p:nvPicPr>
          <p:cNvPr id="25" name="Рисунок 24">
            <a:extLst>
              <a:ext uri="{FF2B5EF4-FFF2-40B4-BE49-F238E27FC236}">
                <a16:creationId xmlns="" xmlns:a16="http://schemas.microsoft.com/office/drawing/2014/main" id="{91F63496-CEC7-4748-8B6B-90602FA7373E}"/>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5073489" y="4050789"/>
            <a:ext cx="423198" cy="564264"/>
          </a:xfrm>
          <a:prstGeom prst="rect">
            <a:avLst/>
          </a:prstGeom>
        </p:spPr>
      </p:pic>
      <p:pic>
        <p:nvPicPr>
          <p:cNvPr id="26" name="Рисунок 25">
            <a:extLst>
              <a:ext uri="{FF2B5EF4-FFF2-40B4-BE49-F238E27FC236}">
                <a16:creationId xmlns="" xmlns:a16="http://schemas.microsoft.com/office/drawing/2014/main" id="{0B18E454-DF36-4D34-8E08-B75E4E8B9EA9}"/>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5144356" y="5226774"/>
            <a:ext cx="425591" cy="567455"/>
          </a:xfrm>
          <a:prstGeom prst="rect">
            <a:avLst/>
          </a:prstGeom>
        </p:spPr>
      </p:pic>
      <p:cxnSp>
        <p:nvCxnSpPr>
          <p:cNvPr id="27" name="Прямая соединительная линия 26"/>
          <p:cNvCxnSpPr/>
          <p:nvPr/>
        </p:nvCxnSpPr>
        <p:spPr>
          <a:xfrm>
            <a:off x="8255725" y="6080760"/>
            <a:ext cx="991145" cy="0"/>
          </a:xfrm>
          <a:prstGeom prst="line">
            <a:avLst/>
          </a:prstGeom>
          <a:ln w="38100" cap="rnd">
            <a:solidFill>
              <a:srgbClr val="0072BC"/>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589520" y="6333307"/>
            <a:ext cx="1725930"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8255725" y="6577145"/>
            <a:ext cx="979715" cy="0"/>
          </a:xfrm>
          <a:prstGeom prst="line">
            <a:avLst/>
          </a:prstGeom>
          <a:ln w="38100" cap="rnd">
            <a:solidFill>
              <a:srgbClr val="0072BC"/>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0" name="Диаграмма 29"/>
          <p:cNvGraphicFramePr/>
          <p:nvPr>
            <p:extLst>
              <p:ext uri="{D42A27DB-BD31-4B8C-83A1-F6EECF244321}">
                <p14:modId xmlns:p14="http://schemas.microsoft.com/office/powerpoint/2010/main" val="3214313298"/>
              </p:ext>
            </p:extLst>
          </p:nvPr>
        </p:nvGraphicFramePr>
        <p:xfrm>
          <a:off x="144492" y="1328843"/>
          <a:ext cx="4826879" cy="363726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Диаграмма 30"/>
          <p:cNvGraphicFramePr/>
          <p:nvPr>
            <p:extLst>
              <p:ext uri="{D42A27DB-BD31-4B8C-83A1-F6EECF244321}">
                <p14:modId xmlns:p14="http://schemas.microsoft.com/office/powerpoint/2010/main" val="2053873744"/>
              </p:ext>
            </p:extLst>
          </p:nvPr>
        </p:nvGraphicFramePr>
        <p:xfrm>
          <a:off x="4619430" y="2712720"/>
          <a:ext cx="4306205" cy="3657600"/>
        </p:xfrm>
        <a:graphic>
          <a:graphicData uri="http://schemas.openxmlformats.org/drawingml/2006/chart">
            <c:chart xmlns:c="http://schemas.openxmlformats.org/drawingml/2006/chart" xmlns:r="http://schemas.openxmlformats.org/officeDocument/2006/relationships" r:id="rId11"/>
          </a:graphicData>
        </a:graphic>
      </p:graphicFrame>
      <p:pic>
        <p:nvPicPr>
          <p:cNvPr id="32" name="Рисунок 31"/>
          <p:cNvPicPr>
            <a:picLocks noChangeAspect="1"/>
          </p:cNvPicPr>
          <p:nvPr/>
        </p:nvPicPr>
        <p:blipFill>
          <a:blip r:embed="rId1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552022" y="1255471"/>
            <a:ext cx="887254" cy="1183005"/>
          </a:xfrm>
          <a:prstGeom prst="rect">
            <a:avLst/>
          </a:prstGeom>
        </p:spPr>
      </p:pic>
      <p:pic>
        <p:nvPicPr>
          <p:cNvPr id="33" name="Рисунок 32">
            <a:extLst>
              <a:ext uri="{FF2B5EF4-FFF2-40B4-BE49-F238E27FC236}">
                <a16:creationId xmlns="" xmlns:a16="http://schemas.microsoft.com/office/drawing/2014/main" id="{A5FA1BF4-3DF1-4458-922A-5EE4D2BD4B4E}"/>
              </a:ext>
            </a:extLst>
          </p:cNvPr>
          <p:cNvPicPr>
            <a:picLocks noChangeAspect="1"/>
          </p:cNvPicPr>
          <p:nvPr/>
        </p:nvPicPr>
        <p:blipFill>
          <a:blip r:embed="rId13" cstate="print">
            <a:duotone>
              <a:schemeClr val="accent5">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64749" y="4934351"/>
            <a:ext cx="916754" cy="1222339"/>
          </a:xfrm>
          <a:prstGeom prst="rect">
            <a:avLst/>
          </a:prstGeom>
        </p:spPr>
      </p:pic>
      <p:pic>
        <p:nvPicPr>
          <p:cNvPr id="34" name="Рисунок 33"/>
          <p:cNvPicPr>
            <a:picLocks noChangeAspect="1"/>
          </p:cNvPicPr>
          <p:nvPr/>
        </p:nvPicPr>
        <p:blipFill>
          <a:blip r:embed="rId15" cstate="print">
            <a:duotone>
              <a:schemeClr val="accent5">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870563" y="4911980"/>
            <a:ext cx="859808" cy="1146411"/>
          </a:xfrm>
          <a:prstGeom prst="rect">
            <a:avLst/>
          </a:prstGeom>
        </p:spPr>
      </p:pic>
      <p:pic>
        <p:nvPicPr>
          <p:cNvPr id="35" name="Рисунок 34"/>
          <p:cNvPicPr>
            <a:picLocks noChangeAspect="1"/>
          </p:cNvPicPr>
          <p:nvPr/>
        </p:nvPicPr>
        <p:blipFill>
          <a:blip r:embed="rId17" cstate="print">
            <a:duotone>
              <a:schemeClr val="accent5">
                <a:shade val="45000"/>
                <a:satMod val="135000"/>
              </a:schemeClr>
              <a:prstClr val="white"/>
            </a:duotone>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62273" y="1243875"/>
            <a:ext cx="872043" cy="1162724"/>
          </a:xfrm>
          <a:prstGeom prst="rect">
            <a:avLst/>
          </a:prstGeom>
        </p:spPr>
      </p:pic>
    </p:spTree>
    <p:extLst>
      <p:ext uri="{BB962C8B-B14F-4D97-AF65-F5344CB8AC3E}">
        <p14:creationId xmlns:p14="http://schemas.microsoft.com/office/powerpoint/2010/main" val="1436366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normAutofit fontScale="90000"/>
          </a:bodyPr>
          <a:lstStyle/>
          <a:p>
            <a:r>
              <a:rPr lang="ru-RU" altLang="ru-RU" b="1" smtClean="0"/>
              <a:t>Факторы успешности реализации ФГОС</a:t>
            </a:r>
            <a:endParaRPr lang="ru-RU" altLang="ru-RU" smtClean="0"/>
          </a:p>
        </p:txBody>
      </p:sp>
      <p:sp>
        <p:nvSpPr>
          <p:cNvPr id="23555" name="Содержимое 2"/>
          <p:cNvSpPr>
            <a:spLocks noGrp="1"/>
          </p:cNvSpPr>
          <p:nvPr>
            <p:ph idx="1"/>
          </p:nvPr>
        </p:nvSpPr>
        <p:spPr>
          <a:xfrm>
            <a:off x="323850" y="2060575"/>
            <a:ext cx="8229600" cy="4525963"/>
          </a:xfrm>
        </p:spPr>
        <p:txBody>
          <a:bodyPr/>
          <a:lstStyle/>
          <a:p>
            <a:r>
              <a:rPr lang="ru-RU" altLang="ru-RU" sz="2000" b="1" dirty="0" smtClean="0"/>
              <a:t>осознанием значимости </a:t>
            </a:r>
            <a:r>
              <a:rPr lang="ru-RU" altLang="ru-RU" sz="2000" b="1" dirty="0" err="1" smtClean="0"/>
              <a:t>метапредметных</a:t>
            </a:r>
            <a:r>
              <a:rPr lang="ru-RU" altLang="ru-RU" sz="2000" b="1" dirty="0" smtClean="0"/>
              <a:t> умений в успешности освоения знаний, как в школе, так и в дальнейшем обучении; </a:t>
            </a:r>
          </a:p>
          <a:p>
            <a:r>
              <a:rPr lang="ru-RU" altLang="ru-RU" sz="2000" b="1" dirty="0" smtClean="0"/>
              <a:t>знание нормативных документов;</a:t>
            </a:r>
          </a:p>
          <a:p>
            <a:r>
              <a:rPr lang="ru-RU" altLang="ru-RU" sz="2000" b="1" dirty="0" smtClean="0"/>
              <a:t>высокий уровень проведения занятий </a:t>
            </a:r>
            <a:r>
              <a:rPr lang="ru-RU" altLang="ru-RU" sz="2000" b="1" dirty="0" err="1" smtClean="0"/>
              <a:t>метапредметных</a:t>
            </a:r>
            <a:r>
              <a:rPr lang="ru-RU" altLang="ru-RU" sz="2000" b="1" dirty="0" smtClean="0"/>
              <a:t> курсов, который обеспечивается компетентностью учителей и наличием программно-методических и дидактических материалов;</a:t>
            </a:r>
          </a:p>
          <a:p>
            <a:r>
              <a:rPr lang="ru-RU" altLang="ru-RU" sz="2000" b="1" dirty="0" smtClean="0"/>
              <a:t>наличие преемственности между </a:t>
            </a:r>
            <a:r>
              <a:rPr lang="ru-RU" altLang="ru-RU" sz="2000" b="1" dirty="0" err="1" smtClean="0"/>
              <a:t>метапредметными</a:t>
            </a:r>
            <a:r>
              <a:rPr lang="ru-RU" altLang="ru-RU" sz="2000" b="1" dirty="0" smtClean="0"/>
              <a:t> и предметными курсами по использованию технологий, приемов и техник развития </a:t>
            </a:r>
            <a:r>
              <a:rPr lang="ru-RU" altLang="ru-RU" sz="2000" b="1" dirty="0" err="1" smtClean="0"/>
              <a:t>метапредметных</a:t>
            </a:r>
            <a:r>
              <a:rPr lang="ru-RU" altLang="ru-RU" sz="2000" b="1" dirty="0" smtClean="0"/>
              <a:t> умений;</a:t>
            </a:r>
          </a:p>
          <a:p>
            <a:r>
              <a:rPr lang="ru-RU" altLang="ru-RU" sz="2000" b="1" dirty="0" smtClean="0"/>
              <a:t>организация проектной деятельности.</a:t>
            </a:r>
          </a:p>
          <a:p>
            <a:endParaRPr lang="ru-RU" altLang="ru-RU" sz="2000" b="1" dirty="0" smtClean="0"/>
          </a:p>
        </p:txBody>
      </p:sp>
    </p:spTree>
    <p:extLst>
      <p:ext uri="{BB962C8B-B14F-4D97-AF65-F5344CB8AC3E}">
        <p14:creationId xmlns:p14="http://schemas.microsoft.com/office/powerpoint/2010/main" val="210158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p:cNvSpPr>
            <a:spLocks noGrp="1"/>
          </p:cNvSpPr>
          <p:nvPr>
            <p:ph type="title"/>
          </p:nvPr>
        </p:nvSpPr>
        <p:spPr/>
        <p:txBody>
          <a:bodyPr/>
          <a:lstStyle/>
          <a:p>
            <a:r>
              <a:rPr lang="ru-RU" altLang="ru-RU" smtClean="0"/>
              <a:t>Преемственность</a:t>
            </a:r>
          </a:p>
        </p:txBody>
      </p:sp>
      <p:sp>
        <p:nvSpPr>
          <p:cNvPr id="5" name="Объект 4"/>
          <p:cNvSpPr>
            <a:spLocks noGrp="1"/>
          </p:cNvSpPr>
          <p:nvPr>
            <p:ph sz="half" idx="1"/>
          </p:nvPr>
        </p:nvSpPr>
        <p:spPr>
          <a:xfrm>
            <a:off x="179512" y="1942349"/>
            <a:ext cx="4038600" cy="4137025"/>
          </a:xfrm>
        </p:spPr>
        <p:txBody>
          <a:bodyPr/>
          <a:lstStyle/>
          <a:p>
            <a:pPr marL="0" indent="0" algn="ctr">
              <a:buFontTx/>
              <a:buNone/>
              <a:defRPr/>
            </a:pPr>
            <a:r>
              <a:rPr lang="ru-RU" dirty="0">
                <a:solidFill>
                  <a:srgbClr val="FF0000"/>
                </a:solidFill>
              </a:rPr>
              <a:t>Начальное общее </a:t>
            </a:r>
            <a:r>
              <a:rPr lang="ru-RU" dirty="0" smtClean="0">
                <a:solidFill>
                  <a:srgbClr val="FF0000"/>
                </a:solidFill>
              </a:rPr>
              <a:t>образование</a:t>
            </a:r>
          </a:p>
          <a:p>
            <a:pPr marL="0" indent="0" algn="ctr">
              <a:buFontTx/>
              <a:buNone/>
              <a:defRPr/>
            </a:pPr>
            <a:r>
              <a:rPr lang="ru-RU" dirty="0"/>
              <a:t>персональная ответственность</a:t>
            </a:r>
          </a:p>
          <a:p>
            <a:pPr marL="0" indent="0" algn="ctr">
              <a:buFontTx/>
              <a:buNone/>
              <a:defRPr/>
            </a:pPr>
            <a:r>
              <a:rPr lang="ru-RU" dirty="0"/>
              <a:t>учителя</a:t>
            </a:r>
          </a:p>
          <a:p>
            <a:pPr>
              <a:defRPr/>
            </a:pPr>
            <a:endParaRPr lang="ru-RU" dirty="0"/>
          </a:p>
          <a:p>
            <a:pPr>
              <a:defRPr/>
            </a:pPr>
            <a:endParaRPr lang="ru-RU" dirty="0"/>
          </a:p>
        </p:txBody>
      </p:sp>
      <p:sp>
        <p:nvSpPr>
          <p:cNvPr id="6" name="Объект 5"/>
          <p:cNvSpPr>
            <a:spLocks noGrp="1"/>
          </p:cNvSpPr>
          <p:nvPr>
            <p:ph sz="half" idx="2"/>
          </p:nvPr>
        </p:nvSpPr>
        <p:spPr>
          <a:xfrm>
            <a:off x="4648200" y="2060575"/>
            <a:ext cx="4038600" cy="2736850"/>
          </a:xfrm>
        </p:spPr>
        <p:txBody>
          <a:bodyPr/>
          <a:lstStyle/>
          <a:p>
            <a:pPr marL="0" indent="0" algn="ctr">
              <a:buFontTx/>
              <a:buNone/>
              <a:defRPr/>
            </a:pPr>
            <a:r>
              <a:rPr lang="ru-RU" dirty="0">
                <a:solidFill>
                  <a:srgbClr val="FF0000"/>
                </a:solidFill>
              </a:rPr>
              <a:t>Основное общее образование</a:t>
            </a:r>
          </a:p>
          <a:p>
            <a:pPr marL="0" indent="0" algn="ctr">
              <a:buFontTx/>
              <a:buNone/>
              <a:defRPr/>
            </a:pPr>
            <a:r>
              <a:rPr lang="ru-RU" dirty="0"/>
              <a:t>коллективная ответственность</a:t>
            </a:r>
          </a:p>
          <a:p>
            <a:pPr marL="0" indent="0" algn="ctr">
              <a:buFontTx/>
              <a:buNone/>
              <a:defRPr/>
            </a:pPr>
            <a:r>
              <a:rPr lang="ru-RU" dirty="0"/>
              <a:t>педагогов</a:t>
            </a:r>
          </a:p>
          <a:p>
            <a:pPr>
              <a:defRPr/>
            </a:pPr>
            <a:endParaRPr lang="ru-RU" dirty="0"/>
          </a:p>
        </p:txBody>
      </p:sp>
      <p:sp>
        <p:nvSpPr>
          <p:cNvPr id="27653" name="Объект 5"/>
          <p:cNvSpPr txBox="1">
            <a:spLocks/>
          </p:cNvSpPr>
          <p:nvPr/>
        </p:nvSpPr>
        <p:spPr bwMode="auto">
          <a:xfrm>
            <a:off x="684212" y="5085184"/>
            <a:ext cx="77041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ru-RU" altLang="ru-RU" sz="2800" dirty="0"/>
              <a:t>Командный подход в освоении – корпоративное обучение</a:t>
            </a:r>
          </a:p>
        </p:txBody>
      </p:sp>
    </p:spTree>
    <p:extLst>
      <p:ext uri="{BB962C8B-B14F-4D97-AF65-F5344CB8AC3E}">
        <p14:creationId xmlns:p14="http://schemas.microsoft.com/office/powerpoint/2010/main" val="2966081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10831"/>
            <a:ext cx="4402832" cy="1143000"/>
          </a:xfrm>
        </p:spPr>
        <p:txBody>
          <a:bodyPr>
            <a:normAutofit fontScale="90000"/>
          </a:bodyPr>
          <a:lstStyle/>
          <a:p>
            <a:r>
              <a:rPr lang="ru-RU" dirty="0" smtClean="0"/>
              <a:t>Современный </a:t>
            </a:r>
            <a:r>
              <a:rPr lang="ru-RU" dirty="0"/>
              <a:t>урок</a:t>
            </a:r>
          </a:p>
        </p:txBody>
      </p:sp>
      <p:graphicFrame>
        <p:nvGraphicFramePr>
          <p:cNvPr id="3" name="Схема 2"/>
          <p:cNvGraphicFramePr/>
          <p:nvPr>
            <p:extLst>
              <p:ext uri="{D42A27DB-BD31-4B8C-83A1-F6EECF244321}">
                <p14:modId xmlns:p14="http://schemas.microsoft.com/office/powerpoint/2010/main" val="167952922"/>
              </p:ext>
            </p:extLst>
          </p:nvPr>
        </p:nvGraphicFramePr>
        <p:xfrm>
          <a:off x="2051720"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3372070" y="1182331"/>
            <a:ext cx="5796136"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smtClean="0"/>
              <a:t>Системно-</a:t>
            </a:r>
            <a:r>
              <a:rPr lang="ru-RU" sz="2800" dirty="0" err="1" smtClean="0"/>
              <a:t>деятельностный</a:t>
            </a:r>
            <a:r>
              <a:rPr lang="ru-RU" sz="2800" dirty="0" smtClean="0"/>
              <a:t> подход</a:t>
            </a:r>
            <a:endParaRPr lang="ru-RU" sz="2800" dirty="0"/>
          </a:p>
        </p:txBody>
      </p:sp>
      <p:sp>
        <p:nvSpPr>
          <p:cNvPr id="5" name="Прямоугольник 4"/>
          <p:cNvSpPr/>
          <p:nvPr/>
        </p:nvSpPr>
        <p:spPr>
          <a:xfrm>
            <a:off x="5796136" y="1925670"/>
            <a:ext cx="3024336" cy="593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противоречие </a:t>
            </a:r>
            <a:endParaRPr lang="ru-RU" sz="2800" dirty="0"/>
          </a:p>
        </p:txBody>
      </p:sp>
      <p:pic>
        <p:nvPicPr>
          <p:cNvPr id="29700" name="Picture 4" descr="C:\Users\Химия\Desktop\target1.jpg"/>
          <p:cNvPicPr>
            <a:picLocks noChangeAspect="1" noChangeArrowheads="1"/>
          </p:cNvPicPr>
          <p:nvPr/>
        </p:nvPicPr>
        <p:blipFill rotWithShape="1">
          <a:blip r:embed="rId7">
            <a:extLst>
              <a:ext uri="{28A0092B-C50C-407E-A947-70E740481C1C}">
                <a14:useLocalDpi xmlns:a14="http://schemas.microsoft.com/office/drawing/2010/main" val="0"/>
              </a:ext>
            </a:extLst>
          </a:blip>
          <a:srcRect l="11020" r="11466" b="11089"/>
          <a:stretch/>
        </p:blipFill>
        <p:spPr bwMode="auto">
          <a:xfrm>
            <a:off x="252264" y="3429000"/>
            <a:ext cx="2024743" cy="2200537"/>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252264" y="116632"/>
            <a:ext cx="8712224"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a:t> </a:t>
            </a:r>
            <a:r>
              <a:rPr lang="ru-RU" sz="2000" b="1" i="1" dirty="0" smtClean="0">
                <a:solidFill>
                  <a:srgbClr val="FF0000"/>
                </a:solidFill>
              </a:rPr>
              <a:t>«</a:t>
            </a:r>
            <a:r>
              <a:rPr lang="ru-RU" sz="2000" b="1" i="1" dirty="0">
                <a:solidFill>
                  <a:srgbClr val="FF0000"/>
                </a:solidFill>
              </a:rPr>
              <a:t>Трудных наук нет, есть только трудные изложения</a:t>
            </a:r>
            <a:r>
              <a:rPr lang="ru-RU" sz="2000" b="1" i="1" dirty="0" smtClean="0">
                <a:solidFill>
                  <a:srgbClr val="FF0000"/>
                </a:solidFill>
              </a:rPr>
              <a:t>…» </a:t>
            </a:r>
            <a:r>
              <a:rPr lang="ru-RU" sz="2000" b="1" i="1" dirty="0">
                <a:solidFill>
                  <a:srgbClr val="FF0000"/>
                </a:solidFill>
              </a:rPr>
              <a:t>А. И. Герцен</a:t>
            </a:r>
          </a:p>
        </p:txBody>
      </p:sp>
    </p:spTree>
    <p:extLst>
      <p:ext uri="{BB962C8B-B14F-4D97-AF65-F5344CB8AC3E}">
        <p14:creationId xmlns:p14="http://schemas.microsoft.com/office/powerpoint/2010/main" val="262381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548680"/>
            <a:ext cx="7488832" cy="646331"/>
          </a:xfrm>
          <a:prstGeom prst="rect">
            <a:avLst/>
          </a:prstGeom>
        </p:spPr>
        <p:txBody>
          <a:bodyPr wrap="square">
            <a:spAutoFit/>
          </a:bodyPr>
          <a:lstStyle/>
          <a:p>
            <a:pPr algn="ctr"/>
            <a:r>
              <a:rPr lang="ru-RU" b="1" dirty="0"/>
              <a:t>Логико-смысловое моделирование  — метод представления понятия в виде логико-смысловой модели. </a:t>
            </a:r>
          </a:p>
        </p:txBody>
      </p:sp>
      <p:sp>
        <p:nvSpPr>
          <p:cNvPr id="5" name="Прямоугольник 4"/>
          <p:cNvSpPr/>
          <p:nvPr/>
        </p:nvSpPr>
        <p:spPr>
          <a:xfrm>
            <a:off x="467544" y="1916832"/>
            <a:ext cx="8496944" cy="3416320"/>
          </a:xfrm>
          <a:prstGeom prst="rect">
            <a:avLst/>
          </a:prstGeom>
        </p:spPr>
        <p:txBody>
          <a:bodyPr wrap="square">
            <a:spAutoFit/>
          </a:bodyPr>
          <a:lstStyle/>
          <a:p>
            <a:pPr algn="just"/>
            <a:r>
              <a:rPr lang="ru-RU" dirty="0" smtClean="0"/>
              <a:t>	В </a:t>
            </a:r>
            <a:r>
              <a:rPr lang="ru-RU" dirty="0"/>
              <a:t>основе технологии лежит моделирование содержания — один из приемов проектной деятельности. Оно заключает в себе две тенденции: сначала — разложение содержания на элементы (анализ), потом — объединение этих элементов (синтез). Создание модели привлекательно тем, что позволяет «свернуть», скомпоновать объемную информацию.</a:t>
            </a:r>
          </a:p>
          <a:p>
            <a:pPr algn="just"/>
            <a:r>
              <a:rPr lang="ru-RU" dirty="0" smtClean="0"/>
              <a:t>	ЛСМ</a:t>
            </a:r>
            <a:r>
              <a:rPr lang="ru-RU" dirty="0"/>
              <a:t> — технология, объединяющая вербальную и визуальную подачу материала. В ЛСМ производится структурирование содержания, связывание элементов структуры. Модель позволяет одновременно увидеть всю тему одного занятия или даже цикла занятий и каждый ее элемент в отдельности.</a:t>
            </a:r>
          </a:p>
          <a:p>
            <a:pPr algn="just"/>
            <a:r>
              <a:rPr lang="ru-RU" dirty="0" smtClean="0"/>
              <a:t>	ЛСМ </a:t>
            </a:r>
            <a:r>
              <a:rPr lang="ru-RU" dirty="0"/>
              <a:t>состоит из двух компонентов: смыслового (ключевые слова) и логического (порядок расположения смысловых единиц — это график — система координат, связывающий эти слова-понятия по смыслу). </a:t>
            </a:r>
          </a:p>
        </p:txBody>
      </p:sp>
    </p:spTree>
    <p:extLst>
      <p:ext uri="{BB962C8B-B14F-4D97-AF65-F5344CB8AC3E}">
        <p14:creationId xmlns:p14="http://schemas.microsoft.com/office/powerpoint/2010/main" val="2925587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28343"/>
            <a:ext cx="7272808" cy="2862322"/>
          </a:xfrm>
          <a:prstGeom prst="rect">
            <a:avLst/>
          </a:prstGeom>
        </p:spPr>
        <p:txBody>
          <a:bodyPr wrap="square">
            <a:spAutoFit/>
          </a:bodyPr>
          <a:lstStyle/>
          <a:p>
            <a:pPr algn="ctr"/>
            <a:r>
              <a:rPr lang="ru-RU" b="1" dirty="0"/>
              <a:t>Алгоритм создания ЛСМ:</a:t>
            </a:r>
            <a:endParaRPr lang="ru-RU" dirty="0"/>
          </a:p>
          <a:p>
            <a:r>
              <a:rPr lang="ru-RU" dirty="0"/>
              <a:t>Шаг 1. Выбрать «каркас» (как правило, </a:t>
            </a:r>
            <a:r>
              <a:rPr lang="ru-RU" dirty="0" err="1"/>
              <a:t>восьмилучевого</a:t>
            </a:r>
            <a:r>
              <a:rPr lang="ru-RU" dirty="0"/>
              <a:t> вида).</a:t>
            </a:r>
          </a:p>
          <a:p>
            <a:r>
              <a:rPr lang="ru-RU" dirty="0"/>
              <a:t>Шаг 2. Определить круг вопросов (тему, раздел знаний).</a:t>
            </a:r>
          </a:p>
          <a:p>
            <a:r>
              <a:rPr lang="ru-RU" dirty="0"/>
              <a:t>Шаг 3. Разбить тему на </a:t>
            </a:r>
            <a:r>
              <a:rPr lang="ru-RU" dirty="0" err="1"/>
              <a:t>подтемы</a:t>
            </a:r>
            <a:r>
              <a:rPr lang="ru-RU" dirty="0"/>
              <a:t>, т.е. сформировать смысловые группы. </a:t>
            </a:r>
          </a:p>
          <a:p>
            <a:r>
              <a:rPr lang="ru-RU" dirty="0"/>
              <a:t>Шаг 4. Сформулировать названия смысловых групп, расставить смысловые группы (координаты).</a:t>
            </a:r>
          </a:p>
          <a:p>
            <a:r>
              <a:rPr lang="ru-RU" dirty="0"/>
              <a:t>Шаг 5. Провести смысловую грануляцию знаний в каждой группе.</a:t>
            </a:r>
          </a:p>
          <a:p>
            <a:r>
              <a:rPr lang="ru-RU" dirty="0"/>
              <a:t>Шаг 6. Сформулировать названия опорных узлов и расставить их на координатных лучах. </a:t>
            </a:r>
          </a:p>
          <a:p>
            <a:r>
              <a:rPr lang="ru-RU" dirty="0"/>
              <a:t>Шаг 7. Выявить смысловые связи между объектами знаний.</a:t>
            </a:r>
          </a:p>
        </p:txBody>
      </p:sp>
    </p:spTree>
    <p:extLst>
      <p:ext uri="{BB962C8B-B14F-4D97-AF65-F5344CB8AC3E}">
        <p14:creationId xmlns:p14="http://schemas.microsoft.com/office/powerpoint/2010/main" val="2339057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686800" cy="864096"/>
          </a:xfrm>
        </p:spPr>
        <p:txBody>
          <a:bodyPr>
            <a:noAutofit/>
          </a:bodyPr>
          <a:lstStyle/>
          <a:p>
            <a:pPr algn="ctr"/>
            <a:r>
              <a:rPr lang="ru-RU" sz="3600" dirty="0" smtClean="0">
                <a:solidFill>
                  <a:schemeClr val="accent1">
                    <a:lumMod val="75000"/>
                  </a:schemeClr>
                </a:solidFill>
                <a:latin typeface="Times New Roman" panose="02020603050405020304" pitchFamily="18" charset="0"/>
                <a:ea typeface="Calibri" panose="020F0502020204030204" pitchFamily="34" charset="0"/>
              </a:rPr>
              <a:t>Т</a:t>
            </a:r>
            <a:r>
              <a:rPr lang="ru-RU" sz="3600" dirty="0" smtClean="0">
                <a:solidFill>
                  <a:schemeClr val="accent1">
                    <a:lumMod val="75000"/>
                  </a:schemeClr>
                </a:solidFill>
                <a:effectLst/>
                <a:latin typeface="Times New Roman" panose="02020603050405020304" pitchFamily="18" charset="0"/>
                <a:ea typeface="Calibri" panose="020F0502020204030204" pitchFamily="34" charset="0"/>
              </a:rPr>
              <a:t>ема: </a:t>
            </a:r>
            <a:r>
              <a:rPr lang="ru-RU" sz="3600" dirty="0">
                <a:solidFill>
                  <a:schemeClr val="accent1">
                    <a:lumMod val="75000"/>
                  </a:schemeClr>
                </a:solidFill>
                <a:effectLst/>
                <a:latin typeface="Times New Roman" panose="02020603050405020304" pitchFamily="18" charset="0"/>
                <a:ea typeface="Calibri" panose="020F0502020204030204" pitchFamily="34" charset="0"/>
              </a:rPr>
              <a:t>«Безопасность на транспорте</a:t>
            </a:r>
            <a:r>
              <a:rPr lang="ru-RU" sz="3600" dirty="0" smtClean="0">
                <a:solidFill>
                  <a:schemeClr val="accent1">
                    <a:lumMod val="75000"/>
                  </a:schemeClr>
                </a:solidFill>
                <a:effectLst/>
                <a:latin typeface="Times New Roman" panose="02020603050405020304" pitchFamily="18" charset="0"/>
                <a:ea typeface="Calibri" panose="020F0502020204030204" pitchFamily="34" charset="0"/>
              </a:rPr>
              <a:t>»</a:t>
            </a:r>
            <a:br>
              <a:rPr lang="ru-RU" sz="3600" dirty="0" smtClean="0">
                <a:solidFill>
                  <a:schemeClr val="accent1">
                    <a:lumMod val="75000"/>
                  </a:schemeClr>
                </a:solidFill>
                <a:effectLst/>
                <a:latin typeface="Times New Roman" panose="02020603050405020304" pitchFamily="18" charset="0"/>
                <a:ea typeface="Calibri" panose="020F0502020204030204" pitchFamily="34" charset="0"/>
              </a:rPr>
            </a:br>
            <a:r>
              <a:rPr lang="ru-RU" sz="3600" dirty="0" smtClean="0">
                <a:solidFill>
                  <a:schemeClr val="accent1">
                    <a:lumMod val="75000"/>
                  </a:schemeClr>
                </a:solidFill>
                <a:effectLst/>
                <a:latin typeface="Times New Roman" panose="02020603050405020304" pitchFamily="18" charset="0"/>
                <a:ea typeface="Calibri" panose="020F0502020204030204" pitchFamily="34" charset="0"/>
              </a:rPr>
              <a:t> </a:t>
            </a:r>
            <a:endParaRPr lang="ru-RU" sz="3600" dirty="0">
              <a:solidFill>
                <a:schemeClr val="accent1">
                  <a:lumMod val="75000"/>
                </a:schemeClr>
              </a:solidFill>
            </a:endParaRPr>
          </a:p>
        </p:txBody>
      </p:sp>
      <p:sp>
        <p:nvSpPr>
          <p:cNvPr id="9" name="Объект 8"/>
          <p:cNvSpPr>
            <a:spLocks noGrp="1"/>
          </p:cNvSpPr>
          <p:nvPr>
            <p:ph idx="1"/>
          </p:nvPr>
        </p:nvSpPr>
        <p:spPr>
          <a:xfrm>
            <a:off x="611560" y="2636912"/>
            <a:ext cx="3528392" cy="1872208"/>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ru-RU" dirty="0">
                <a:latin typeface="Times New Roman" panose="02020603050405020304" pitchFamily="18" charset="0"/>
                <a:ea typeface="Calibri" panose="020F0502020204030204" pitchFamily="34" charset="0"/>
              </a:rPr>
              <a:t>6 параграфов </a:t>
            </a:r>
          </a:p>
          <a:p>
            <a:r>
              <a:rPr lang="ru-RU" dirty="0">
                <a:latin typeface="Times New Roman" panose="02020603050405020304" pitchFamily="18" charset="0"/>
                <a:ea typeface="Calibri" panose="020F0502020204030204" pitchFamily="34" charset="0"/>
              </a:rPr>
              <a:t>44 страницы учебника </a:t>
            </a:r>
          </a:p>
          <a:p>
            <a:r>
              <a:rPr lang="ru-RU" dirty="0">
                <a:latin typeface="Times New Roman" panose="02020603050405020304" pitchFamily="18" charset="0"/>
                <a:ea typeface="Calibri" panose="020F0502020204030204" pitchFamily="34" charset="0"/>
              </a:rPr>
              <a:t>рассчитанных на 6 часов учебного времени </a:t>
            </a:r>
            <a:endParaRPr lang="ru-RU" dirty="0"/>
          </a:p>
        </p:txBody>
      </p:sp>
      <p:pic>
        <p:nvPicPr>
          <p:cNvPr id="3" name="Рисунок 2"/>
          <p:cNvPicPr>
            <a:picLocks noChangeAspect="1"/>
          </p:cNvPicPr>
          <p:nvPr/>
        </p:nvPicPr>
        <p:blipFill>
          <a:blip r:embed="rId2"/>
          <a:stretch>
            <a:fillRect/>
          </a:stretch>
        </p:blipFill>
        <p:spPr>
          <a:xfrm>
            <a:off x="4522912" y="1700808"/>
            <a:ext cx="3451650" cy="4384275"/>
          </a:xfrm>
          <a:prstGeom prst="rect">
            <a:avLst/>
          </a:prstGeom>
        </p:spPr>
      </p:pic>
      <p:sp>
        <p:nvSpPr>
          <p:cNvPr id="4" name="Прямоугольник 3"/>
          <p:cNvSpPr/>
          <p:nvPr/>
        </p:nvSpPr>
        <p:spPr>
          <a:xfrm>
            <a:off x="7264591" y="6185737"/>
            <a:ext cx="1601721" cy="646331"/>
          </a:xfrm>
          <a:prstGeom prst="rect">
            <a:avLst/>
          </a:prstGeom>
        </p:spPr>
        <p:txBody>
          <a:bodyPr wrap="none">
            <a:spAutoFit/>
          </a:bodyPr>
          <a:lstStyle/>
          <a:p>
            <a:r>
              <a:rPr lang="ru-RU" sz="3600" dirty="0">
                <a:solidFill>
                  <a:srgbClr val="4472C4">
                    <a:lumMod val="75000"/>
                  </a:srgbClr>
                </a:solidFill>
                <a:latin typeface="Times New Roman" panose="02020603050405020304" pitchFamily="18" charset="0"/>
                <a:ea typeface="Calibri" panose="020F0502020204030204" pitchFamily="34" charset="0"/>
                <a:cs typeface="+mj-cs"/>
              </a:rPr>
              <a:t>5 класс</a:t>
            </a:r>
            <a:endParaRPr lang="ru-RU" dirty="0"/>
          </a:p>
        </p:txBody>
      </p:sp>
    </p:spTree>
    <p:extLst>
      <p:ext uri="{BB962C8B-B14F-4D97-AF65-F5344CB8AC3E}">
        <p14:creationId xmlns:p14="http://schemas.microsoft.com/office/powerpoint/2010/main" val="3497329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23624" t="24360" r="23625" b="8442"/>
          <a:stretch/>
        </p:blipFill>
        <p:spPr>
          <a:xfrm>
            <a:off x="251520" y="260648"/>
            <a:ext cx="8742630" cy="6264696"/>
          </a:xfrm>
          <a:prstGeom prst="rect">
            <a:avLst/>
          </a:prstGeom>
        </p:spPr>
      </p:pic>
    </p:spTree>
    <p:extLst>
      <p:ext uri="{BB962C8B-B14F-4D97-AF65-F5344CB8AC3E}">
        <p14:creationId xmlns:p14="http://schemas.microsoft.com/office/powerpoint/2010/main" val="1277224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p:cNvPicPr>
            <a:picLocks noChangeAspect="1"/>
          </p:cNvPicPr>
          <p:nvPr/>
        </p:nvPicPr>
        <p:blipFill>
          <a:blip r:embed="rId2"/>
          <a:stretch>
            <a:fillRect/>
          </a:stretch>
        </p:blipFill>
        <p:spPr>
          <a:xfrm rot="1031191">
            <a:off x="5574781" y="1347353"/>
            <a:ext cx="1826252" cy="2769107"/>
          </a:xfrm>
          <a:prstGeom prst="rect">
            <a:avLst/>
          </a:prstGeom>
        </p:spPr>
      </p:pic>
      <p:pic>
        <p:nvPicPr>
          <p:cNvPr id="40" name="Рисунок 39"/>
          <p:cNvPicPr>
            <a:picLocks noChangeAspect="1"/>
          </p:cNvPicPr>
          <p:nvPr/>
        </p:nvPicPr>
        <p:blipFill>
          <a:blip r:embed="rId3"/>
          <a:stretch>
            <a:fillRect/>
          </a:stretch>
        </p:blipFill>
        <p:spPr>
          <a:xfrm>
            <a:off x="2195736" y="4221088"/>
            <a:ext cx="2265508" cy="2104325"/>
          </a:xfrm>
          <a:prstGeom prst="rect">
            <a:avLst/>
          </a:prstGeom>
        </p:spPr>
      </p:pic>
      <p:sp>
        <p:nvSpPr>
          <p:cNvPr id="7" name="Заголовок 6"/>
          <p:cNvSpPr>
            <a:spLocks noGrp="1"/>
          </p:cNvSpPr>
          <p:nvPr>
            <p:ph type="title"/>
          </p:nvPr>
        </p:nvSpPr>
        <p:spPr>
          <a:xfrm>
            <a:off x="292868" y="219550"/>
            <a:ext cx="8686800" cy="919572"/>
          </a:xfrm>
        </p:spPr>
        <p:txBody>
          <a:bodyPr>
            <a:normAutofit/>
          </a:bodyPr>
          <a:lstStyle/>
          <a:p>
            <a:pPr algn="ctr"/>
            <a:endParaRPr lang="ru-RU" dirty="0"/>
          </a:p>
        </p:txBody>
      </p:sp>
      <p:sp>
        <p:nvSpPr>
          <p:cNvPr id="3" name="Объект 2"/>
          <p:cNvSpPr>
            <a:spLocks noGrp="1"/>
          </p:cNvSpPr>
          <p:nvPr>
            <p:ph idx="1"/>
          </p:nvPr>
        </p:nvSpPr>
        <p:spPr>
          <a:xfrm>
            <a:off x="107504" y="1628800"/>
            <a:ext cx="8884096" cy="5112568"/>
          </a:xfrm>
        </p:spPr>
        <p:txBody>
          <a:bodyPr>
            <a:normAutofit/>
          </a:bodyPr>
          <a:lstStyle/>
          <a:p>
            <a:endParaRPr lang="ru-RU" sz="3600" dirty="0"/>
          </a:p>
          <a:p>
            <a:pPr marL="0" indent="0">
              <a:buNone/>
            </a:pPr>
            <a:endParaRPr lang="ru-RU" sz="3600" dirty="0"/>
          </a:p>
        </p:txBody>
      </p:sp>
      <p:pic>
        <p:nvPicPr>
          <p:cNvPr id="4" name="Рисунок 3"/>
          <p:cNvPicPr>
            <a:picLocks noChangeAspect="1"/>
          </p:cNvPicPr>
          <p:nvPr/>
        </p:nvPicPr>
        <p:blipFill>
          <a:blip r:embed="rId4"/>
          <a:stretch>
            <a:fillRect/>
          </a:stretch>
        </p:blipFill>
        <p:spPr>
          <a:xfrm>
            <a:off x="3059832" y="3789040"/>
            <a:ext cx="3219048" cy="457143"/>
          </a:xfrm>
          <a:prstGeom prst="rect">
            <a:avLst/>
          </a:prstGeom>
        </p:spPr>
      </p:pic>
      <p:pic>
        <p:nvPicPr>
          <p:cNvPr id="5" name="Рисунок 4"/>
          <p:cNvPicPr>
            <a:picLocks noChangeAspect="1"/>
          </p:cNvPicPr>
          <p:nvPr/>
        </p:nvPicPr>
        <p:blipFill>
          <a:blip r:embed="rId5"/>
          <a:stretch>
            <a:fillRect/>
          </a:stretch>
        </p:blipFill>
        <p:spPr>
          <a:xfrm rot="20409293">
            <a:off x="2591483" y="1400134"/>
            <a:ext cx="1347799" cy="2704467"/>
          </a:xfrm>
          <a:prstGeom prst="rect">
            <a:avLst/>
          </a:prstGeom>
        </p:spPr>
      </p:pic>
      <p:pic>
        <p:nvPicPr>
          <p:cNvPr id="6" name="Рисунок 5"/>
          <p:cNvPicPr>
            <a:picLocks noChangeAspect="1"/>
          </p:cNvPicPr>
          <p:nvPr/>
        </p:nvPicPr>
        <p:blipFill>
          <a:blip r:embed="rId6"/>
          <a:stretch>
            <a:fillRect/>
          </a:stretch>
        </p:blipFill>
        <p:spPr>
          <a:xfrm>
            <a:off x="179512" y="1196752"/>
            <a:ext cx="2448272" cy="504056"/>
          </a:xfrm>
          <a:prstGeom prst="rect">
            <a:avLst/>
          </a:prstGeom>
        </p:spPr>
      </p:pic>
      <p:pic>
        <p:nvPicPr>
          <p:cNvPr id="8" name="Рисунок 7"/>
          <p:cNvPicPr>
            <a:picLocks noChangeAspect="1"/>
          </p:cNvPicPr>
          <p:nvPr/>
        </p:nvPicPr>
        <p:blipFill>
          <a:blip r:embed="rId7"/>
          <a:stretch>
            <a:fillRect/>
          </a:stretch>
        </p:blipFill>
        <p:spPr>
          <a:xfrm>
            <a:off x="2339752" y="1916832"/>
            <a:ext cx="238095" cy="238095"/>
          </a:xfrm>
          <a:prstGeom prst="rect">
            <a:avLst/>
          </a:prstGeom>
        </p:spPr>
      </p:pic>
      <p:pic>
        <p:nvPicPr>
          <p:cNvPr id="9" name="Рисунок 8"/>
          <p:cNvPicPr>
            <a:picLocks noChangeAspect="1"/>
          </p:cNvPicPr>
          <p:nvPr/>
        </p:nvPicPr>
        <p:blipFill>
          <a:blip r:embed="rId7"/>
          <a:stretch>
            <a:fillRect/>
          </a:stretch>
        </p:blipFill>
        <p:spPr>
          <a:xfrm>
            <a:off x="2915816" y="2492896"/>
            <a:ext cx="238095" cy="238095"/>
          </a:xfrm>
          <a:prstGeom prst="rect">
            <a:avLst/>
          </a:prstGeom>
        </p:spPr>
      </p:pic>
      <p:pic>
        <p:nvPicPr>
          <p:cNvPr id="10" name="Рисунок 9"/>
          <p:cNvPicPr>
            <a:picLocks noChangeAspect="1"/>
          </p:cNvPicPr>
          <p:nvPr/>
        </p:nvPicPr>
        <p:blipFill>
          <a:blip r:embed="rId7"/>
          <a:stretch>
            <a:fillRect/>
          </a:stretch>
        </p:blipFill>
        <p:spPr>
          <a:xfrm>
            <a:off x="3491880" y="3068960"/>
            <a:ext cx="238095" cy="238095"/>
          </a:xfrm>
          <a:prstGeom prst="rect">
            <a:avLst/>
          </a:prstGeom>
        </p:spPr>
      </p:pic>
      <p:pic>
        <p:nvPicPr>
          <p:cNvPr id="11" name="Рисунок 10"/>
          <p:cNvPicPr>
            <a:picLocks noChangeAspect="1"/>
          </p:cNvPicPr>
          <p:nvPr/>
        </p:nvPicPr>
        <p:blipFill>
          <a:blip r:embed="rId7"/>
          <a:stretch>
            <a:fillRect/>
          </a:stretch>
        </p:blipFill>
        <p:spPr>
          <a:xfrm>
            <a:off x="7020272" y="1916832"/>
            <a:ext cx="238095" cy="238095"/>
          </a:xfrm>
          <a:prstGeom prst="rect">
            <a:avLst/>
          </a:prstGeom>
        </p:spPr>
      </p:pic>
      <p:pic>
        <p:nvPicPr>
          <p:cNvPr id="12" name="Рисунок 11"/>
          <p:cNvPicPr>
            <a:picLocks noChangeAspect="1"/>
          </p:cNvPicPr>
          <p:nvPr/>
        </p:nvPicPr>
        <p:blipFill>
          <a:blip r:embed="rId7"/>
          <a:stretch>
            <a:fillRect/>
          </a:stretch>
        </p:blipFill>
        <p:spPr>
          <a:xfrm>
            <a:off x="5652120" y="3068960"/>
            <a:ext cx="238095" cy="238095"/>
          </a:xfrm>
          <a:prstGeom prst="rect">
            <a:avLst/>
          </a:prstGeom>
        </p:spPr>
      </p:pic>
      <p:pic>
        <p:nvPicPr>
          <p:cNvPr id="13" name="Рисунок 12"/>
          <p:cNvPicPr>
            <a:picLocks noChangeAspect="1"/>
          </p:cNvPicPr>
          <p:nvPr/>
        </p:nvPicPr>
        <p:blipFill>
          <a:blip r:embed="rId7"/>
          <a:stretch>
            <a:fillRect/>
          </a:stretch>
        </p:blipFill>
        <p:spPr>
          <a:xfrm>
            <a:off x="6300192" y="2492896"/>
            <a:ext cx="238095" cy="238095"/>
          </a:xfrm>
          <a:prstGeom prst="rect">
            <a:avLst/>
          </a:prstGeom>
        </p:spPr>
      </p:pic>
      <p:pic>
        <p:nvPicPr>
          <p:cNvPr id="14" name="Рисунок 13"/>
          <p:cNvPicPr>
            <a:picLocks noChangeAspect="1"/>
          </p:cNvPicPr>
          <p:nvPr/>
        </p:nvPicPr>
        <p:blipFill>
          <a:blip r:embed="rId7"/>
          <a:stretch>
            <a:fillRect/>
          </a:stretch>
        </p:blipFill>
        <p:spPr>
          <a:xfrm>
            <a:off x="3851920" y="4437112"/>
            <a:ext cx="238095" cy="238095"/>
          </a:xfrm>
          <a:prstGeom prst="rect">
            <a:avLst/>
          </a:prstGeom>
        </p:spPr>
      </p:pic>
      <p:pic>
        <p:nvPicPr>
          <p:cNvPr id="15" name="Рисунок 14"/>
          <p:cNvPicPr>
            <a:picLocks noChangeAspect="1"/>
          </p:cNvPicPr>
          <p:nvPr/>
        </p:nvPicPr>
        <p:blipFill>
          <a:blip r:embed="rId7"/>
          <a:stretch>
            <a:fillRect/>
          </a:stretch>
        </p:blipFill>
        <p:spPr>
          <a:xfrm>
            <a:off x="3203848" y="5013176"/>
            <a:ext cx="238095" cy="238095"/>
          </a:xfrm>
          <a:prstGeom prst="rect">
            <a:avLst/>
          </a:prstGeom>
        </p:spPr>
      </p:pic>
      <p:pic>
        <p:nvPicPr>
          <p:cNvPr id="16" name="Рисунок 15"/>
          <p:cNvPicPr>
            <a:picLocks noChangeAspect="1"/>
          </p:cNvPicPr>
          <p:nvPr/>
        </p:nvPicPr>
        <p:blipFill>
          <a:blip r:embed="rId7"/>
          <a:stretch>
            <a:fillRect/>
          </a:stretch>
        </p:blipFill>
        <p:spPr>
          <a:xfrm>
            <a:off x="2555776" y="5589240"/>
            <a:ext cx="238095" cy="238095"/>
          </a:xfrm>
          <a:prstGeom prst="rect">
            <a:avLst/>
          </a:prstGeom>
        </p:spPr>
      </p:pic>
      <p:pic>
        <p:nvPicPr>
          <p:cNvPr id="17" name="Рисунок 16"/>
          <p:cNvPicPr>
            <a:picLocks noChangeAspect="1"/>
          </p:cNvPicPr>
          <p:nvPr/>
        </p:nvPicPr>
        <p:blipFill>
          <a:blip r:embed="rId7"/>
          <a:stretch>
            <a:fillRect/>
          </a:stretch>
        </p:blipFill>
        <p:spPr>
          <a:xfrm>
            <a:off x="4427984" y="4437112"/>
            <a:ext cx="238095" cy="238095"/>
          </a:xfrm>
          <a:prstGeom prst="rect">
            <a:avLst/>
          </a:prstGeom>
        </p:spPr>
      </p:pic>
      <p:pic>
        <p:nvPicPr>
          <p:cNvPr id="18" name="Рисунок 17"/>
          <p:cNvPicPr>
            <a:picLocks noChangeAspect="1"/>
          </p:cNvPicPr>
          <p:nvPr/>
        </p:nvPicPr>
        <p:blipFill>
          <a:blip r:embed="rId7"/>
          <a:stretch>
            <a:fillRect/>
          </a:stretch>
        </p:blipFill>
        <p:spPr>
          <a:xfrm>
            <a:off x="4427984" y="5085184"/>
            <a:ext cx="238095" cy="238095"/>
          </a:xfrm>
          <a:prstGeom prst="rect">
            <a:avLst/>
          </a:prstGeom>
        </p:spPr>
      </p:pic>
      <p:pic>
        <p:nvPicPr>
          <p:cNvPr id="19" name="Рисунок 18"/>
          <p:cNvPicPr>
            <a:picLocks noChangeAspect="1"/>
          </p:cNvPicPr>
          <p:nvPr/>
        </p:nvPicPr>
        <p:blipFill>
          <a:blip r:embed="rId7"/>
          <a:stretch>
            <a:fillRect/>
          </a:stretch>
        </p:blipFill>
        <p:spPr>
          <a:xfrm>
            <a:off x="7596336" y="3933056"/>
            <a:ext cx="238095" cy="238095"/>
          </a:xfrm>
          <a:prstGeom prst="rect">
            <a:avLst/>
          </a:prstGeom>
        </p:spPr>
      </p:pic>
      <p:pic>
        <p:nvPicPr>
          <p:cNvPr id="20" name="Рисунок 19"/>
          <p:cNvPicPr>
            <a:picLocks noChangeAspect="1"/>
          </p:cNvPicPr>
          <p:nvPr/>
        </p:nvPicPr>
        <p:blipFill>
          <a:blip r:embed="rId7"/>
          <a:stretch>
            <a:fillRect/>
          </a:stretch>
        </p:blipFill>
        <p:spPr>
          <a:xfrm>
            <a:off x="4355976" y="5661248"/>
            <a:ext cx="238095" cy="238095"/>
          </a:xfrm>
          <a:prstGeom prst="rect">
            <a:avLst/>
          </a:prstGeom>
        </p:spPr>
      </p:pic>
      <p:pic>
        <p:nvPicPr>
          <p:cNvPr id="21" name="Рисунок 20"/>
          <p:cNvPicPr>
            <a:picLocks noChangeAspect="1"/>
          </p:cNvPicPr>
          <p:nvPr/>
        </p:nvPicPr>
        <p:blipFill>
          <a:blip r:embed="rId7"/>
          <a:stretch>
            <a:fillRect/>
          </a:stretch>
        </p:blipFill>
        <p:spPr>
          <a:xfrm>
            <a:off x="8316416" y="4077072"/>
            <a:ext cx="238095" cy="238095"/>
          </a:xfrm>
          <a:prstGeom prst="rect">
            <a:avLst/>
          </a:prstGeom>
        </p:spPr>
      </p:pic>
      <p:pic>
        <p:nvPicPr>
          <p:cNvPr id="22" name="Рисунок 21"/>
          <p:cNvPicPr>
            <a:picLocks noChangeAspect="1"/>
          </p:cNvPicPr>
          <p:nvPr/>
        </p:nvPicPr>
        <p:blipFill>
          <a:blip r:embed="rId8"/>
          <a:stretch>
            <a:fillRect/>
          </a:stretch>
        </p:blipFill>
        <p:spPr>
          <a:xfrm>
            <a:off x="1979712" y="1916832"/>
            <a:ext cx="360040" cy="216024"/>
          </a:xfrm>
          <a:prstGeom prst="rect">
            <a:avLst/>
          </a:prstGeom>
        </p:spPr>
      </p:pic>
      <p:pic>
        <p:nvPicPr>
          <p:cNvPr id="23" name="Рисунок 22"/>
          <p:cNvPicPr>
            <a:picLocks noChangeAspect="1"/>
          </p:cNvPicPr>
          <p:nvPr/>
        </p:nvPicPr>
        <p:blipFill>
          <a:blip r:embed="rId8"/>
          <a:stretch>
            <a:fillRect/>
          </a:stretch>
        </p:blipFill>
        <p:spPr>
          <a:xfrm>
            <a:off x="2267744" y="2492896"/>
            <a:ext cx="648073" cy="216024"/>
          </a:xfrm>
          <a:prstGeom prst="rect">
            <a:avLst/>
          </a:prstGeom>
        </p:spPr>
      </p:pic>
      <p:pic>
        <p:nvPicPr>
          <p:cNvPr id="24" name="Рисунок 23"/>
          <p:cNvPicPr>
            <a:picLocks noChangeAspect="1"/>
          </p:cNvPicPr>
          <p:nvPr/>
        </p:nvPicPr>
        <p:blipFill>
          <a:blip r:embed="rId8"/>
          <a:stretch>
            <a:fillRect/>
          </a:stretch>
        </p:blipFill>
        <p:spPr>
          <a:xfrm>
            <a:off x="2555776" y="3068960"/>
            <a:ext cx="936104" cy="232290"/>
          </a:xfrm>
          <a:prstGeom prst="rect">
            <a:avLst/>
          </a:prstGeom>
        </p:spPr>
      </p:pic>
      <p:pic>
        <p:nvPicPr>
          <p:cNvPr id="30" name="Рисунок 29"/>
          <p:cNvPicPr>
            <a:picLocks noChangeAspect="1"/>
          </p:cNvPicPr>
          <p:nvPr/>
        </p:nvPicPr>
        <p:blipFill>
          <a:blip r:embed="rId9"/>
          <a:stretch>
            <a:fillRect/>
          </a:stretch>
        </p:blipFill>
        <p:spPr>
          <a:xfrm>
            <a:off x="6732240" y="1196752"/>
            <a:ext cx="2172587" cy="504056"/>
          </a:xfrm>
          <a:prstGeom prst="rect">
            <a:avLst/>
          </a:prstGeom>
        </p:spPr>
      </p:pic>
      <p:pic>
        <p:nvPicPr>
          <p:cNvPr id="41" name="Рисунок 40"/>
          <p:cNvPicPr>
            <a:picLocks noChangeAspect="1"/>
          </p:cNvPicPr>
          <p:nvPr/>
        </p:nvPicPr>
        <p:blipFill>
          <a:blip r:embed="rId10"/>
          <a:stretch>
            <a:fillRect/>
          </a:stretch>
        </p:blipFill>
        <p:spPr>
          <a:xfrm>
            <a:off x="179512" y="6237312"/>
            <a:ext cx="2088232" cy="500579"/>
          </a:xfrm>
          <a:prstGeom prst="rect">
            <a:avLst/>
          </a:prstGeom>
        </p:spPr>
      </p:pic>
      <p:pic>
        <p:nvPicPr>
          <p:cNvPr id="48" name="Рисунок 47"/>
          <p:cNvPicPr>
            <a:picLocks noChangeAspect="1"/>
          </p:cNvPicPr>
          <p:nvPr/>
        </p:nvPicPr>
        <p:blipFill>
          <a:blip r:embed="rId11"/>
          <a:stretch>
            <a:fillRect/>
          </a:stretch>
        </p:blipFill>
        <p:spPr>
          <a:xfrm>
            <a:off x="3563888" y="6237312"/>
            <a:ext cx="2520280" cy="504056"/>
          </a:xfrm>
          <a:prstGeom prst="rect">
            <a:avLst/>
          </a:prstGeom>
        </p:spPr>
      </p:pic>
      <p:pic>
        <p:nvPicPr>
          <p:cNvPr id="49" name="Рисунок 48"/>
          <p:cNvPicPr>
            <a:picLocks noChangeAspect="1"/>
          </p:cNvPicPr>
          <p:nvPr/>
        </p:nvPicPr>
        <p:blipFill>
          <a:blip r:embed="rId12"/>
          <a:stretch>
            <a:fillRect/>
          </a:stretch>
        </p:blipFill>
        <p:spPr>
          <a:xfrm rot="278292">
            <a:off x="4365363" y="4223207"/>
            <a:ext cx="134141" cy="2018573"/>
          </a:xfrm>
          <a:prstGeom prst="rect">
            <a:avLst/>
          </a:prstGeom>
        </p:spPr>
      </p:pic>
      <p:pic>
        <p:nvPicPr>
          <p:cNvPr id="55" name="Рисунок 54"/>
          <p:cNvPicPr>
            <a:picLocks noChangeAspect="1"/>
          </p:cNvPicPr>
          <p:nvPr/>
        </p:nvPicPr>
        <p:blipFill>
          <a:blip r:embed="rId13"/>
          <a:stretch>
            <a:fillRect/>
          </a:stretch>
        </p:blipFill>
        <p:spPr>
          <a:xfrm>
            <a:off x="7283743" y="4365104"/>
            <a:ext cx="1839896" cy="1008112"/>
          </a:xfrm>
          <a:prstGeom prst="rect">
            <a:avLst/>
          </a:prstGeom>
        </p:spPr>
      </p:pic>
      <p:pic>
        <p:nvPicPr>
          <p:cNvPr id="56" name="Рисунок 55"/>
          <p:cNvPicPr>
            <a:picLocks noChangeAspect="1"/>
          </p:cNvPicPr>
          <p:nvPr/>
        </p:nvPicPr>
        <p:blipFill>
          <a:blip r:embed="rId14"/>
          <a:stretch>
            <a:fillRect/>
          </a:stretch>
        </p:blipFill>
        <p:spPr>
          <a:xfrm>
            <a:off x="6228184" y="3933056"/>
            <a:ext cx="2376264" cy="461301"/>
          </a:xfrm>
          <a:prstGeom prst="rect">
            <a:avLst/>
          </a:prstGeom>
        </p:spPr>
      </p:pic>
      <p:pic>
        <p:nvPicPr>
          <p:cNvPr id="57" name="Рисунок 56"/>
          <p:cNvPicPr>
            <a:picLocks noChangeAspect="1"/>
          </p:cNvPicPr>
          <p:nvPr/>
        </p:nvPicPr>
        <p:blipFill>
          <a:blip r:embed="rId15"/>
          <a:stretch>
            <a:fillRect/>
          </a:stretch>
        </p:blipFill>
        <p:spPr>
          <a:xfrm>
            <a:off x="6660232" y="3789040"/>
            <a:ext cx="243861" cy="237765"/>
          </a:xfrm>
          <a:prstGeom prst="rect">
            <a:avLst/>
          </a:prstGeom>
        </p:spPr>
      </p:pic>
      <p:pic>
        <p:nvPicPr>
          <p:cNvPr id="2" name="Рисунок 1"/>
          <p:cNvPicPr>
            <a:picLocks noChangeAspect="1"/>
          </p:cNvPicPr>
          <p:nvPr/>
        </p:nvPicPr>
        <p:blipFill>
          <a:blip r:embed="rId16"/>
          <a:stretch>
            <a:fillRect/>
          </a:stretch>
        </p:blipFill>
        <p:spPr>
          <a:xfrm>
            <a:off x="179512" y="1844824"/>
            <a:ext cx="1800200" cy="432048"/>
          </a:xfrm>
          <a:prstGeom prst="rect">
            <a:avLst/>
          </a:prstGeom>
        </p:spPr>
      </p:pic>
      <p:pic>
        <p:nvPicPr>
          <p:cNvPr id="38" name="Рисунок 37"/>
          <p:cNvPicPr>
            <a:picLocks noChangeAspect="1"/>
          </p:cNvPicPr>
          <p:nvPr/>
        </p:nvPicPr>
        <p:blipFill>
          <a:blip r:embed="rId17"/>
          <a:stretch>
            <a:fillRect/>
          </a:stretch>
        </p:blipFill>
        <p:spPr>
          <a:xfrm>
            <a:off x="179512" y="2420888"/>
            <a:ext cx="2088232" cy="432048"/>
          </a:xfrm>
          <a:prstGeom prst="rect">
            <a:avLst/>
          </a:prstGeom>
        </p:spPr>
      </p:pic>
      <p:pic>
        <p:nvPicPr>
          <p:cNvPr id="52" name="Рисунок 51"/>
          <p:cNvPicPr>
            <a:picLocks noChangeAspect="1"/>
          </p:cNvPicPr>
          <p:nvPr/>
        </p:nvPicPr>
        <p:blipFill>
          <a:blip r:embed="rId18"/>
          <a:stretch>
            <a:fillRect/>
          </a:stretch>
        </p:blipFill>
        <p:spPr>
          <a:xfrm>
            <a:off x="179512" y="2996952"/>
            <a:ext cx="2448272" cy="432048"/>
          </a:xfrm>
          <a:prstGeom prst="rect">
            <a:avLst/>
          </a:prstGeom>
        </p:spPr>
      </p:pic>
      <p:pic>
        <p:nvPicPr>
          <p:cNvPr id="53" name="Рисунок 52"/>
          <p:cNvPicPr>
            <a:picLocks noChangeAspect="1"/>
          </p:cNvPicPr>
          <p:nvPr/>
        </p:nvPicPr>
        <p:blipFill>
          <a:blip r:embed="rId19"/>
          <a:stretch>
            <a:fillRect/>
          </a:stretch>
        </p:blipFill>
        <p:spPr>
          <a:xfrm>
            <a:off x="251520" y="4365104"/>
            <a:ext cx="2448272" cy="432854"/>
          </a:xfrm>
          <a:prstGeom prst="rect">
            <a:avLst/>
          </a:prstGeom>
        </p:spPr>
      </p:pic>
      <p:pic>
        <p:nvPicPr>
          <p:cNvPr id="62" name="Рисунок 61"/>
          <p:cNvPicPr>
            <a:picLocks noChangeAspect="1"/>
          </p:cNvPicPr>
          <p:nvPr/>
        </p:nvPicPr>
        <p:blipFill>
          <a:blip r:embed="rId20"/>
          <a:stretch>
            <a:fillRect/>
          </a:stretch>
        </p:blipFill>
        <p:spPr>
          <a:xfrm>
            <a:off x="251520" y="4941168"/>
            <a:ext cx="2091109" cy="432854"/>
          </a:xfrm>
          <a:prstGeom prst="rect">
            <a:avLst/>
          </a:prstGeom>
        </p:spPr>
      </p:pic>
      <p:pic>
        <p:nvPicPr>
          <p:cNvPr id="63" name="Рисунок 62"/>
          <p:cNvPicPr>
            <a:picLocks noChangeAspect="1"/>
          </p:cNvPicPr>
          <p:nvPr/>
        </p:nvPicPr>
        <p:blipFill>
          <a:blip r:embed="rId21"/>
          <a:stretch>
            <a:fillRect/>
          </a:stretch>
        </p:blipFill>
        <p:spPr>
          <a:xfrm>
            <a:off x="251520" y="5517232"/>
            <a:ext cx="1656184" cy="432854"/>
          </a:xfrm>
          <a:prstGeom prst="rect">
            <a:avLst/>
          </a:prstGeom>
        </p:spPr>
      </p:pic>
      <p:pic>
        <p:nvPicPr>
          <p:cNvPr id="64" name="Рисунок 63"/>
          <p:cNvPicPr>
            <a:picLocks noChangeAspect="1"/>
          </p:cNvPicPr>
          <p:nvPr/>
        </p:nvPicPr>
        <p:blipFill>
          <a:blip r:embed="rId22"/>
          <a:stretch>
            <a:fillRect/>
          </a:stretch>
        </p:blipFill>
        <p:spPr>
          <a:xfrm>
            <a:off x="1835696" y="5661248"/>
            <a:ext cx="737680" cy="146317"/>
          </a:xfrm>
          <a:prstGeom prst="rect">
            <a:avLst/>
          </a:prstGeom>
        </p:spPr>
      </p:pic>
      <p:pic>
        <p:nvPicPr>
          <p:cNvPr id="65" name="Рисунок 64"/>
          <p:cNvPicPr>
            <a:picLocks noChangeAspect="1"/>
          </p:cNvPicPr>
          <p:nvPr/>
        </p:nvPicPr>
        <p:blipFill>
          <a:blip r:embed="rId22"/>
          <a:stretch>
            <a:fillRect/>
          </a:stretch>
        </p:blipFill>
        <p:spPr>
          <a:xfrm>
            <a:off x="2267744" y="5042336"/>
            <a:ext cx="953704" cy="189165"/>
          </a:xfrm>
          <a:prstGeom prst="rect">
            <a:avLst/>
          </a:prstGeom>
        </p:spPr>
      </p:pic>
      <p:pic>
        <p:nvPicPr>
          <p:cNvPr id="66" name="Рисунок 65"/>
          <p:cNvPicPr>
            <a:picLocks noChangeAspect="1"/>
          </p:cNvPicPr>
          <p:nvPr/>
        </p:nvPicPr>
        <p:blipFill>
          <a:blip r:embed="rId22"/>
          <a:stretch>
            <a:fillRect/>
          </a:stretch>
        </p:blipFill>
        <p:spPr>
          <a:xfrm>
            <a:off x="2699792" y="4423424"/>
            <a:ext cx="1169728" cy="232013"/>
          </a:xfrm>
          <a:prstGeom prst="rect">
            <a:avLst/>
          </a:prstGeom>
        </p:spPr>
      </p:pic>
      <p:pic>
        <p:nvPicPr>
          <p:cNvPr id="67" name="Рисунок 66"/>
          <p:cNvPicPr>
            <a:picLocks noChangeAspect="1"/>
          </p:cNvPicPr>
          <p:nvPr/>
        </p:nvPicPr>
        <p:blipFill>
          <a:blip r:embed="rId19"/>
          <a:stretch>
            <a:fillRect/>
          </a:stretch>
        </p:blipFill>
        <p:spPr>
          <a:xfrm>
            <a:off x="3347864" y="1844824"/>
            <a:ext cx="2376264" cy="432854"/>
          </a:xfrm>
          <a:prstGeom prst="rect">
            <a:avLst/>
          </a:prstGeom>
        </p:spPr>
      </p:pic>
      <p:pic>
        <p:nvPicPr>
          <p:cNvPr id="68" name="Рисунок 67"/>
          <p:cNvPicPr>
            <a:picLocks noChangeAspect="1"/>
          </p:cNvPicPr>
          <p:nvPr/>
        </p:nvPicPr>
        <p:blipFill>
          <a:blip r:embed="rId20"/>
          <a:stretch>
            <a:fillRect/>
          </a:stretch>
        </p:blipFill>
        <p:spPr>
          <a:xfrm>
            <a:off x="3563888" y="2420888"/>
            <a:ext cx="2091109" cy="432854"/>
          </a:xfrm>
          <a:prstGeom prst="rect">
            <a:avLst/>
          </a:prstGeom>
        </p:spPr>
      </p:pic>
      <p:pic>
        <p:nvPicPr>
          <p:cNvPr id="69" name="Рисунок 68"/>
          <p:cNvPicPr>
            <a:picLocks noChangeAspect="1"/>
          </p:cNvPicPr>
          <p:nvPr/>
        </p:nvPicPr>
        <p:blipFill>
          <a:blip r:embed="rId21"/>
          <a:stretch>
            <a:fillRect/>
          </a:stretch>
        </p:blipFill>
        <p:spPr>
          <a:xfrm>
            <a:off x="3995936" y="2996952"/>
            <a:ext cx="1152128" cy="360040"/>
          </a:xfrm>
          <a:prstGeom prst="rect">
            <a:avLst/>
          </a:prstGeom>
        </p:spPr>
      </p:pic>
      <p:pic>
        <p:nvPicPr>
          <p:cNvPr id="70" name="Рисунок 69"/>
          <p:cNvPicPr>
            <a:picLocks noChangeAspect="1"/>
          </p:cNvPicPr>
          <p:nvPr/>
        </p:nvPicPr>
        <p:blipFill>
          <a:blip r:embed="rId23"/>
          <a:stretch>
            <a:fillRect/>
          </a:stretch>
        </p:blipFill>
        <p:spPr>
          <a:xfrm>
            <a:off x="5652120" y="1916832"/>
            <a:ext cx="1370913" cy="237765"/>
          </a:xfrm>
          <a:prstGeom prst="rect">
            <a:avLst/>
          </a:prstGeom>
        </p:spPr>
      </p:pic>
      <p:pic>
        <p:nvPicPr>
          <p:cNvPr id="71" name="Рисунок 70"/>
          <p:cNvPicPr>
            <a:picLocks noChangeAspect="1"/>
          </p:cNvPicPr>
          <p:nvPr/>
        </p:nvPicPr>
        <p:blipFill>
          <a:blip r:embed="rId23"/>
          <a:stretch>
            <a:fillRect/>
          </a:stretch>
        </p:blipFill>
        <p:spPr>
          <a:xfrm>
            <a:off x="5580112" y="2492896"/>
            <a:ext cx="722841" cy="237765"/>
          </a:xfrm>
          <a:prstGeom prst="rect">
            <a:avLst/>
          </a:prstGeom>
        </p:spPr>
      </p:pic>
      <p:pic>
        <p:nvPicPr>
          <p:cNvPr id="72" name="Рисунок 71"/>
          <p:cNvPicPr>
            <a:picLocks noChangeAspect="1"/>
          </p:cNvPicPr>
          <p:nvPr/>
        </p:nvPicPr>
        <p:blipFill>
          <a:blip r:embed="rId23"/>
          <a:stretch>
            <a:fillRect/>
          </a:stretch>
        </p:blipFill>
        <p:spPr>
          <a:xfrm>
            <a:off x="5076056" y="3068960"/>
            <a:ext cx="578825" cy="237765"/>
          </a:xfrm>
          <a:prstGeom prst="rect">
            <a:avLst/>
          </a:prstGeom>
        </p:spPr>
      </p:pic>
      <p:pic>
        <p:nvPicPr>
          <p:cNvPr id="73" name="Рисунок 72"/>
          <p:cNvPicPr>
            <a:picLocks noChangeAspect="1"/>
          </p:cNvPicPr>
          <p:nvPr/>
        </p:nvPicPr>
        <p:blipFill>
          <a:blip r:embed="rId21"/>
          <a:stretch>
            <a:fillRect/>
          </a:stretch>
        </p:blipFill>
        <p:spPr>
          <a:xfrm>
            <a:off x="5220072" y="5517232"/>
            <a:ext cx="2232248" cy="432854"/>
          </a:xfrm>
          <a:prstGeom prst="rect">
            <a:avLst/>
          </a:prstGeom>
        </p:spPr>
      </p:pic>
      <p:pic>
        <p:nvPicPr>
          <p:cNvPr id="74" name="Рисунок 73"/>
          <p:cNvPicPr>
            <a:picLocks noChangeAspect="1"/>
          </p:cNvPicPr>
          <p:nvPr/>
        </p:nvPicPr>
        <p:blipFill>
          <a:blip r:embed="rId20"/>
          <a:stretch>
            <a:fillRect/>
          </a:stretch>
        </p:blipFill>
        <p:spPr>
          <a:xfrm>
            <a:off x="5220072" y="4941168"/>
            <a:ext cx="1944216" cy="432854"/>
          </a:xfrm>
          <a:prstGeom prst="rect">
            <a:avLst/>
          </a:prstGeom>
        </p:spPr>
      </p:pic>
      <p:pic>
        <p:nvPicPr>
          <p:cNvPr id="75" name="Рисунок 74"/>
          <p:cNvPicPr>
            <a:picLocks noChangeAspect="1"/>
          </p:cNvPicPr>
          <p:nvPr/>
        </p:nvPicPr>
        <p:blipFill>
          <a:blip r:embed="rId19"/>
          <a:stretch>
            <a:fillRect/>
          </a:stretch>
        </p:blipFill>
        <p:spPr>
          <a:xfrm>
            <a:off x="5220072" y="4365104"/>
            <a:ext cx="1804572" cy="432854"/>
          </a:xfrm>
          <a:prstGeom prst="rect">
            <a:avLst/>
          </a:prstGeom>
        </p:spPr>
      </p:pic>
      <p:pic>
        <p:nvPicPr>
          <p:cNvPr id="76" name="Рисунок 75"/>
          <p:cNvPicPr>
            <a:picLocks noChangeAspect="1"/>
          </p:cNvPicPr>
          <p:nvPr/>
        </p:nvPicPr>
        <p:blipFill>
          <a:blip r:embed="rId22"/>
          <a:stretch>
            <a:fillRect/>
          </a:stretch>
        </p:blipFill>
        <p:spPr>
          <a:xfrm rot="10800000">
            <a:off x="4572000" y="5661247"/>
            <a:ext cx="648072" cy="216025"/>
          </a:xfrm>
          <a:prstGeom prst="rect">
            <a:avLst/>
          </a:prstGeom>
        </p:spPr>
      </p:pic>
      <p:pic>
        <p:nvPicPr>
          <p:cNvPr id="77" name="Рисунок 76"/>
          <p:cNvPicPr>
            <a:picLocks noChangeAspect="1"/>
          </p:cNvPicPr>
          <p:nvPr/>
        </p:nvPicPr>
        <p:blipFill>
          <a:blip r:embed="rId24"/>
          <a:stretch>
            <a:fillRect/>
          </a:stretch>
        </p:blipFill>
        <p:spPr>
          <a:xfrm>
            <a:off x="4644008" y="5085184"/>
            <a:ext cx="574224" cy="213378"/>
          </a:xfrm>
          <a:prstGeom prst="rect">
            <a:avLst/>
          </a:prstGeom>
        </p:spPr>
      </p:pic>
      <p:pic>
        <p:nvPicPr>
          <p:cNvPr id="78" name="Рисунок 77"/>
          <p:cNvPicPr>
            <a:picLocks noChangeAspect="1"/>
          </p:cNvPicPr>
          <p:nvPr/>
        </p:nvPicPr>
        <p:blipFill>
          <a:blip r:embed="rId24"/>
          <a:stretch>
            <a:fillRect/>
          </a:stretch>
        </p:blipFill>
        <p:spPr>
          <a:xfrm>
            <a:off x="4644008" y="4437112"/>
            <a:ext cx="574224" cy="216024"/>
          </a:xfrm>
          <a:prstGeom prst="rect">
            <a:avLst/>
          </a:prstGeom>
        </p:spPr>
      </p:pic>
      <p:pic>
        <p:nvPicPr>
          <p:cNvPr id="79" name="Рисунок 78"/>
          <p:cNvPicPr>
            <a:picLocks noChangeAspect="1"/>
          </p:cNvPicPr>
          <p:nvPr/>
        </p:nvPicPr>
        <p:blipFill>
          <a:blip r:embed="rId19"/>
          <a:stretch>
            <a:fillRect/>
          </a:stretch>
        </p:blipFill>
        <p:spPr>
          <a:xfrm>
            <a:off x="6300192" y="2924944"/>
            <a:ext cx="1080120" cy="504056"/>
          </a:xfrm>
          <a:prstGeom prst="rect">
            <a:avLst/>
          </a:prstGeom>
        </p:spPr>
      </p:pic>
      <p:pic>
        <p:nvPicPr>
          <p:cNvPr id="80" name="Рисунок 79"/>
          <p:cNvPicPr>
            <a:picLocks noChangeAspect="1"/>
          </p:cNvPicPr>
          <p:nvPr/>
        </p:nvPicPr>
        <p:blipFill>
          <a:blip r:embed="rId20"/>
          <a:stretch>
            <a:fillRect/>
          </a:stretch>
        </p:blipFill>
        <p:spPr>
          <a:xfrm>
            <a:off x="7092280" y="2420888"/>
            <a:ext cx="1440160" cy="432854"/>
          </a:xfrm>
          <a:prstGeom prst="rect">
            <a:avLst/>
          </a:prstGeom>
        </p:spPr>
      </p:pic>
      <p:pic>
        <p:nvPicPr>
          <p:cNvPr id="81" name="Рисунок 80"/>
          <p:cNvPicPr>
            <a:picLocks noChangeAspect="1"/>
          </p:cNvPicPr>
          <p:nvPr/>
        </p:nvPicPr>
        <p:blipFill>
          <a:blip r:embed="rId25"/>
          <a:stretch>
            <a:fillRect/>
          </a:stretch>
        </p:blipFill>
        <p:spPr>
          <a:xfrm>
            <a:off x="7997853" y="2924944"/>
            <a:ext cx="1146147" cy="504056"/>
          </a:xfrm>
          <a:prstGeom prst="rect">
            <a:avLst/>
          </a:prstGeom>
        </p:spPr>
      </p:pic>
      <p:pic>
        <p:nvPicPr>
          <p:cNvPr id="82" name="Рисунок 81"/>
          <p:cNvPicPr>
            <a:picLocks noChangeAspect="1"/>
          </p:cNvPicPr>
          <p:nvPr/>
        </p:nvPicPr>
        <p:blipFill>
          <a:blip r:embed="rId26"/>
          <a:stretch>
            <a:fillRect/>
          </a:stretch>
        </p:blipFill>
        <p:spPr>
          <a:xfrm rot="5400000">
            <a:off x="6590122" y="3499110"/>
            <a:ext cx="359695" cy="219475"/>
          </a:xfrm>
          <a:prstGeom prst="rect">
            <a:avLst/>
          </a:prstGeom>
        </p:spPr>
      </p:pic>
      <p:pic>
        <p:nvPicPr>
          <p:cNvPr id="83" name="Рисунок 82"/>
          <p:cNvPicPr>
            <a:picLocks noChangeAspect="1"/>
          </p:cNvPicPr>
          <p:nvPr/>
        </p:nvPicPr>
        <p:blipFill>
          <a:blip r:embed="rId26"/>
          <a:stretch>
            <a:fillRect/>
          </a:stretch>
        </p:blipFill>
        <p:spPr>
          <a:xfrm rot="5400000">
            <a:off x="7166185" y="3283086"/>
            <a:ext cx="1079775" cy="219475"/>
          </a:xfrm>
          <a:prstGeom prst="rect">
            <a:avLst/>
          </a:prstGeom>
        </p:spPr>
      </p:pic>
      <p:pic>
        <p:nvPicPr>
          <p:cNvPr id="84" name="Рисунок 83"/>
          <p:cNvPicPr>
            <a:picLocks noChangeAspect="1"/>
          </p:cNvPicPr>
          <p:nvPr/>
        </p:nvPicPr>
        <p:blipFill>
          <a:blip r:embed="rId26"/>
          <a:stretch>
            <a:fillRect/>
          </a:stretch>
        </p:blipFill>
        <p:spPr>
          <a:xfrm rot="5400000">
            <a:off x="8102289" y="3643126"/>
            <a:ext cx="647727" cy="219475"/>
          </a:xfrm>
          <a:prstGeom prst="rect">
            <a:avLst/>
          </a:prstGeom>
        </p:spPr>
      </p:pic>
    </p:spTree>
    <p:extLst>
      <p:ext uri="{BB962C8B-B14F-4D97-AF65-F5344CB8AC3E}">
        <p14:creationId xmlns:p14="http://schemas.microsoft.com/office/powerpoint/2010/main" val="37547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3048000" y="-857250"/>
            <a:ext cx="15240000" cy="8572500"/>
          </a:xfrm>
          <a:prstGeom prst="rect">
            <a:avLst/>
          </a:prstGeom>
        </p:spPr>
      </p:pic>
    </p:spTree>
    <p:extLst>
      <p:ext uri="{BB962C8B-B14F-4D97-AF65-F5344CB8AC3E}">
        <p14:creationId xmlns:p14="http://schemas.microsoft.com/office/powerpoint/2010/main" val="2767664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cstate="print">
            <a:extLst>
              <a:ext uri="{28A0092B-C50C-407E-A947-70E740481C1C}">
                <a14:useLocalDpi xmlns:a14="http://schemas.microsoft.com/office/drawing/2010/main" val="0"/>
              </a:ext>
            </a:extLst>
          </a:blip>
          <a:srcRect l="33589" t="22887" r="19632" b="16894"/>
          <a:stretch/>
        </p:blipFill>
        <p:spPr bwMode="auto">
          <a:xfrm>
            <a:off x="755576" y="332656"/>
            <a:ext cx="7992888" cy="59046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827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268760"/>
            <a:ext cx="7488832"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i="1" dirty="0" smtClean="0"/>
              <a:t>Школьная неуспешность это….</a:t>
            </a:r>
            <a:endParaRPr lang="ru-RU" sz="4000" i="1" dirty="0"/>
          </a:p>
        </p:txBody>
      </p:sp>
    </p:spTree>
    <p:extLst>
      <p:ext uri="{BB962C8B-B14F-4D97-AF65-F5344CB8AC3E}">
        <p14:creationId xmlns:p14="http://schemas.microsoft.com/office/powerpoint/2010/main" val="3388426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2984"/>
            <a:ext cx="8229600" cy="2286016"/>
          </a:xfrm>
        </p:spPr>
        <p:txBody>
          <a:bodyPr>
            <a:normAutofit/>
          </a:bodyPr>
          <a:lstStyle/>
          <a:p>
            <a:r>
              <a:rPr lang="ru-RU" sz="5400" b="1" i="1" dirty="0" smtClean="0"/>
              <a:t>Памятка от  вашего ученика</a:t>
            </a:r>
            <a:endParaRPr lang="ru-RU" sz="5400" b="1" i="1" dirty="0"/>
          </a:p>
        </p:txBody>
      </p:sp>
      <p:pic>
        <p:nvPicPr>
          <p:cNvPr id="6" name="Рисунок 5"/>
          <p:cNvPicPr/>
          <p:nvPr/>
        </p:nvPicPr>
        <p:blipFill>
          <a:blip r:embed="rId2"/>
          <a:stretch>
            <a:fillRect/>
          </a:stretch>
        </p:blipFill>
        <p:spPr>
          <a:xfrm>
            <a:off x="5357818" y="3643314"/>
            <a:ext cx="2419350" cy="1895475"/>
          </a:xfrm>
          <a:prstGeom prst="rect">
            <a:avLst/>
          </a:prstGeom>
        </p:spPr>
      </p:pic>
      <p:pic>
        <p:nvPicPr>
          <p:cNvPr id="7" name="Рисунок 6"/>
          <p:cNvPicPr/>
          <p:nvPr/>
        </p:nvPicPr>
        <p:blipFill>
          <a:blip r:embed="rId3"/>
          <a:stretch>
            <a:fillRect/>
          </a:stretch>
        </p:blipFill>
        <p:spPr>
          <a:xfrm>
            <a:off x="1071538" y="3643314"/>
            <a:ext cx="2200275" cy="2076450"/>
          </a:xfrm>
          <a:prstGeom prst="rect">
            <a:avLst/>
          </a:prstGeom>
        </p:spPr>
      </p:pic>
    </p:spTree>
    <p:extLst>
      <p:ext uri="{BB962C8B-B14F-4D97-AF65-F5344CB8AC3E}">
        <p14:creationId xmlns:p14="http://schemas.microsoft.com/office/powerpoint/2010/main" val="3849698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285860"/>
            <a:ext cx="6715172" cy="5143536"/>
          </a:xfrm>
        </p:spPr>
        <p:txBody>
          <a:bodyPr>
            <a:normAutofit fontScale="90000"/>
          </a:bodyPr>
          <a:lstStyle/>
          <a:p>
            <a:pPr algn="l"/>
            <a:r>
              <a:rPr lang="ru-RU" sz="3100" dirty="0" smtClean="0">
                <a:solidFill>
                  <a:schemeClr val="tx2">
                    <a:lumMod val="60000"/>
                    <a:lumOff val="40000"/>
                  </a:schemeClr>
                </a:solidFill>
              </a:rPr>
              <a:t/>
            </a:r>
            <a:br>
              <a:rPr lang="ru-RU" sz="3100" dirty="0" smtClean="0">
                <a:solidFill>
                  <a:schemeClr val="tx2">
                    <a:lumMod val="60000"/>
                    <a:lumOff val="40000"/>
                  </a:schemeClr>
                </a:solidFill>
              </a:rPr>
            </a:br>
            <a:r>
              <a:rPr lang="ru-RU" sz="3100" dirty="0" smtClean="0"/>
              <a:t/>
            </a:r>
            <a:br>
              <a:rPr lang="ru-RU" sz="3100" dirty="0" smtClean="0"/>
            </a:br>
            <a:r>
              <a:rPr lang="ru-RU" sz="3100" b="1" dirty="0" smtClean="0"/>
              <a:t>Не </a:t>
            </a:r>
            <a:r>
              <a:rPr lang="ru-RU" sz="3100" dirty="0"/>
              <a:t>бойтесь быть решительным со мной. Мне это больше нравится. Это дает мне уверенность</a:t>
            </a:r>
            <a:r>
              <a:rPr lang="ru-RU" sz="3100" dirty="0" smtClean="0"/>
              <a:t>.</a:t>
            </a:r>
            <a:br>
              <a:rPr lang="ru-RU" sz="3100" dirty="0" smtClean="0"/>
            </a:br>
            <a:r>
              <a:rPr lang="ru-RU" sz="3100" dirty="0" smtClean="0"/>
              <a:t/>
            </a:r>
            <a:br>
              <a:rPr lang="ru-RU" sz="3100" dirty="0" smtClean="0"/>
            </a:br>
            <a:r>
              <a:rPr lang="ru-RU" sz="3100" b="1" dirty="0" smtClean="0">
                <a:solidFill>
                  <a:schemeClr val="tx2">
                    <a:lumMod val="60000"/>
                    <a:lumOff val="40000"/>
                  </a:schemeClr>
                </a:solidFill>
              </a:rPr>
              <a:t>Не </a:t>
            </a:r>
            <a:r>
              <a:rPr lang="ru-RU" sz="3100" dirty="0">
                <a:solidFill>
                  <a:schemeClr val="tx2">
                    <a:lumMod val="60000"/>
                    <a:lumOff val="40000"/>
                  </a:schemeClr>
                </a:solidFill>
              </a:rPr>
              <a:t>давайте мне приобрести плохие привычки. Мне надо знать, что Вы их пресечете в самом начале.</a:t>
            </a:r>
            <a:r>
              <a:rPr lang="ru-RU" sz="3100" dirty="0"/>
              <a:t/>
            </a:r>
            <a:br>
              <a:rPr lang="ru-RU" sz="3100" dirty="0"/>
            </a:br>
            <a:r>
              <a:rPr lang="ru-RU" dirty="0"/>
              <a:t/>
            </a:r>
            <a:br>
              <a:rPr lang="ru-RU" dirty="0"/>
            </a:br>
            <a:r>
              <a:rPr lang="ru-RU" dirty="0"/>
              <a:t/>
            </a:r>
            <a:br>
              <a:rPr lang="ru-RU" dirty="0"/>
            </a:br>
            <a:endParaRPr lang="ru-RU" dirty="0"/>
          </a:p>
        </p:txBody>
      </p:sp>
      <p:pic>
        <p:nvPicPr>
          <p:cNvPr id="4" name="Рисунок 3"/>
          <p:cNvPicPr/>
          <p:nvPr/>
        </p:nvPicPr>
        <p:blipFill>
          <a:blip r:embed="rId2"/>
          <a:stretch>
            <a:fillRect/>
          </a:stretch>
        </p:blipFill>
        <p:spPr>
          <a:xfrm>
            <a:off x="7429500" y="2357430"/>
            <a:ext cx="1714500" cy="2657475"/>
          </a:xfrm>
          <a:prstGeom prst="rect">
            <a:avLst/>
          </a:prstGeom>
        </p:spPr>
      </p:pic>
    </p:spTree>
    <p:extLst>
      <p:ext uri="{BB962C8B-B14F-4D97-AF65-F5344CB8AC3E}">
        <p14:creationId xmlns:p14="http://schemas.microsoft.com/office/powerpoint/2010/main" val="2074987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642918"/>
            <a:ext cx="6400816" cy="5643602"/>
          </a:xfrm>
        </p:spPr>
        <p:txBody>
          <a:bodyPr>
            <a:noAutofit/>
          </a:bodyPr>
          <a:lstStyle/>
          <a:p>
            <a:pPr algn="l"/>
            <a:r>
              <a:rPr lang="ru-RU" sz="2800" b="1" dirty="0" smtClean="0"/>
              <a:t>Не </a:t>
            </a:r>
            <a:r>
              <a:rPr lang="ru-RU" sz="2800" dirty="0" smtClean="0"/>
              <a:t>давайте мне почувствовать себя меньше, чем я есть на самом деле. </a:t>
            </a:r>
            <a:br>
              <a:rPr lang="ru-RU" sz="2800" dirty="0" smtClean="0"/>
            </a:br>
            <a:r>
              <a:rPr lang="ru-RU" sz="2800" dirty="0" smtClean="0"/>
              <a:t>Это только заставит меня вести себя глупо, “как большой”.</a:t>
            </a:r>
            <a:br>
              <a:rPr lang="ru-RU" sz="2800" dirty="0" smtClean="0"/>
            </a:br>
            <a:r>
              <a:rPr lang="ru-RU" sz="2800" dirty="0" smtClean="0"/>
              <a:t/>
            </a:r>
            <a:br>
              <a:rPr lang="ru-RU" sz="2800" dirty="0" smtClean="0"/>
            </a:br>
            <a:r>
              <a:rPr lang="ru-RU" sz="2800" b="1" dirty="0" smtClean="0">
                <a:solidFill>
                  <a:schemeClr val="tx2">
                    <a:lumMod val="60000"/>
                    <a:lumOff val="40000"/>
                  </a:schemeClr>
                </a:solidFill>
              </a:rPr>
              <a:t>Не </a:t>
            </a:r>
            <a:r>
              <a:rPr lang="ru-RU" sz="2800" dirty="0" smtClean="0">
                <a:solidFill>
                  <a:schemeClr val="tx2">
                    <a:lumMod val="60000"/>
                    <a:lumOff val="40000"/>
                  </a:schemeClr>
                </a:solidFill>
              </a:rPr>
              <a:t>поправляйте меня перед всеми, если Вы можете как-то справиться с этим. Я буду гораздо внимательнее, если Вы поговорите со мной с глазу на глаз.</a:t>
            </a:r>
            <a:br>
              <a:rPr lang="ru-RU" sz="2800" dirty="0" smtClean="0">
                <a:solidFill>
                  <a:schemeClr val="tx2">
                    <a:lumMod val="60000"/>
                    <a:lumOff val="40000"/>
                  </a:schemeClr>
                </a:solidFill>
              </a:rPr>
            </a:br>
            <a:r>
              <a:rPr lang="ru-RU" sz="2800" dirty="0" smtClean="0"/>
              <a:t/>
            </a:r>
            <a:br>
              <a:rPr lang="ru-RU" sz="2800" dirty="0" smtClean="0"/>
            </a:br>
            <a:r>
              <a:rPr lang="ru-RU" sz="2800" b="1" dirty="0" smtClean="0"/>
              <a:t>Не </a:t>
            </a:r>
            <a:r>
              <a:rPr lang="ru-RU" sz="2800" dirty="0" smtClean="0"/>
              <a:t>защищайте меня от последствий. Иногда мне надо попробовать болезненный путь.</a:t>
            </a:r>
            <a:br>
              <a:rPr lang="ru-RU" sz="2800" dirty="0" smtClean="0"/>
            </a:br>
            <a:endParaRPr lang="ru-RU" sz="2800" dirty="0"/>
          </a:p>
        </p:txBody>
      </p:sp>
      <p:pic>
        <p:nvPicPr>
          <p:cNvPr id="3" name="Рисунок 2"/>
          <p:cNvPicPr/>
          <p:nvPr/>
        </p:nvPicPr>
        <p:blipFill>
          <a:blip r:embed="rId2"/>
          <a:stretch>
            <a:fillRect/>
          </a:stretch>
        </p:blipFill>
        <p:spPr>
          <a:xfrm>
            <a:off x="214282" y="2000240"/>
            <a:ext cx="2095500" cy="2181225"/>
          </a:xfrm>
          <a:prstGeom prst="rect">
            <a:avLst/>
          </a:prstGeom>
        </p:spPr>
      </p:pic>
    </p:spTree>
    <p:extLst>
      <p:ext uri="{BB962C8B-B14F-4D97-AF65-F5344CB8AC3E}">
        <p14:creationId xmlns:p14="http://schemas.microsoft.com/office/powerpoint/2010/main" val="14277350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fontScale="90000"/>
          </a:bodyPr>
          <a:lstStyle/>
          <a:p>
            <a:pPr algn="l"/>
            <a:r>
              <a:rPr lang="ru-RU" sz="3100" dirty="0"/>
              <a:t/>
            </a:r>
            <a:br>
              <a:rPr lang="ru-RU" sz="3100" dirty="0"/>
            </a:br>
            <a:r>
              <a:rPr lang="ru-RU" sz="3100" b="1" dirty="0">
                <a:solidFill>
                  <a:schemeClr val="tx2">
                    <a:lumMod val="60000"/>
                    <a:lumOff val="40000"/>
                  </a:schemeClr>
                </a:solidFill>
              </a:rPr>
              <a:t>Не </a:t>
            </a:r>
            <a:r>
              <a:rPr lang="ru-RU" sz="3100" dirty="0">
                <a:solidFill>
                  <a:schemeClr val="tx2">
                    <a:lumMod val="60000"/>
                    <a:lumOff val="40000"/>
                  </a:schemeClr>
                </a:solidFill>
              </a:rPr>
              <a:t>давайте мне почувствовать, что мои ошибки – это грехи. Это нарушает мое чувство ценностей</a:t>
            </a:r>
            <a:r>
              <a:rPr lang="ru-RU" sz="3100" dirty="0" smtClean="0">
                <a:solidFill>
                  <a:schemeClr val="tx2">
                    <a:lumMod val="60000"/>
                    <a:lumOff val="40000"/>
                  </a:schemeClr>
                </a:solidFill>
              </a:rPr>
              <a:t>.</a:t>
            </a:r>
            <a:br>
              <a:rPr lang="ru-RU" sz="3100" dirty="0" smtClean="0">
                <a:solidFill>
                  <a:schemeClr val="tx2">
                    <a:lumMod val="60000"/>
                    <a:lumOff val="40000"/>
                  </a:schemeClr>
                </a:solidFill>
              </a:rPr>
            </a:br>
            <a:r>
              <a:rPr lang="ru-RU" sz="3100" dirty="0">
                <a:solidFill>
                  <a:schemeClr val="tx2">
                    <a:lumMod val="60000"/>
                    <a:lumOff val="40000"/>
                  </a:schemeClr>
                </a:solidFill>
              </a:rPr>
              <a:t/>
            </a:r>
            <a:br>
              <a:rPr lang="ru-RU" sz="3100" dirty="0">
                <a:solidFill>
                  <a:schemeClr val="tx2">
                    <a:lumMod val="60000"/>
                    <a:lumOff val="40000"/>
                  </a:schemeClr>
                </a:solidFill>
              </a:rPr>
            </a:br>
            <a:r>
              <a:rPr lang="ru-RU" sz="3100" b="1" dirty="0"/>
              <a:t>Не </a:t>
            </a:r>
            <a:r>
              <a:rPr lang="ru-RU" sz="3100" dirty="0"/>
              <a:t>реагируйте слишком сильно на мои маленькие недомогания. Иногда они обеспечивают мне то внимание, которое мне необходимо</a:t>
            </a:r>
            <a:r>
              <a:rPr lang="ru-RU" sz="3100" dirty="0" smtClean="0"/>
              <a:t>.</a:t>
            </a:r>
            <a:br>
              <a:rPr lang="ru-RU" sz="3100" dirty="0" smtClean="0"/>
            </a:br>
            <a:r>
              <a:rPr lang="ru-RU" sz="3100" dirty="0"/>
              <a:t/>
            </a:r>
            <a:br>
              <a:rPr lang="ru-RU" sz="3100" dirty="0"/>
            </a:br>
            <a:r>
              <a:rPr lang="ru-RU" sz="3100" b="1" dirty="0">
                <a:solidFill>
                  <a:schemeClr val="tx2">
                    <a:lumMod val="60000"/>
                    <a:lumOff val="40000"/>
                  </a:schemeClr>
                </a:solidFill>
              </a:rPr>
              <a:t>Не </a:t>
            </a:r>
            <a:r>
              <a:rPr lang="ru-RU" sz="3100" dirty="0">
                <a:solidFill>
                  <a:schemeClr val="tx2">
                    <a:lumMod val="60000"/>
                    <a:lumOff val="40000"/>
                  </a:schemeClr>
                </a:solidFill>
              </a:rPr>
              <a:t>придирайтесь, иначе мне придется, защищая себя, притвориться глухим</a:t>
            </a:r>
            <a:r>
              <a:rPr lang="ru-RU" sz="3100" dirty="0" smtClean="0">
                <a:solidFill>
                  <a:schemeClr val="tx2">
                    <a:lumMod val="60000"/>
                    <a:lumOff val="40000"/>
                  </a:schemeClr>
                </a:solidFill>
              </a:rPr>
              <a:t>.</a:t>
            </a:r>
            <a:br>
              <a:rPr lang="ru-RU" sz="3100" dirty="0" smtClean="0">
                <a:solidFill>
                  <a:schemeClr val="tx2">
                    <a:lumMod val="60000"/>
                    <a:lumOff val="40000"/>
                  </a:schemeClr>
                </a:solidFill>
              </a:rPr>
            </a:br>
            <a:r>
              <a:rPr lang="ru-RU" sz="3100" dirty="0"/>
              <a:t/>
            </a:r>
            <a:br>
              <a:rPr lang="ru-RU" sz="3100" dirty="0"/>
            </a:br>
            <a:r>
              <a:rPr lang="ru-RU" sz="3100" b="1" dirty="0"/>
              <a:t>Не </a:t>
            </a:r>
            <a:r>
              <a:rPr lang="ru-RU" sz="3100" dirty="0"/>
              <a:t>давайте опрометчивых обещаний, - я чувствую страшное разочарование, когда обещания не выполняются.</a:t>
            </a:r>
            <a:r>
              <a:rPr lang="ru-RU" dirty="0"/>
              <a:t/>
            </a:r>
            <a:br>
              <a:rPr lang="ru-RU" dirty="0"/>
            </a:br>
            <a:endParaRPr lang="ru-RU" dirty="0"/>
          </a:p>
        </p:txBody>
      </p:sp>
    </p:spTree>
    <p:extLst>
      <p:ext uri="{BB962C8B-B14F-4D97-AF65-F5344CB8AC3E}">
        <p14:creationId xmlns:p14="http://schemas.microsoft.com/office/powerpoint/2010/main" val="5775104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700808"/>
            <a:ext cx="7920880" cy="4392488"/>
          </a:xfrm>
        </p:spPr>
        <p:txBody>
          <a:bodyPr>
            <a:normAutofit fontScale="90000"/>
          </a:bodyPr>
          <a:lstStyle/>
          <a:p>
            <a:pPr algn="l"/>
            <a:r>
              <a:rPr lang="en-US" sz="3100" b="1" dirty="0" smtClean="0"/>
              <a:t>	</a:t>
            </a:r>
            <a:r>
              <a:rPr lang="ru-RU" sz="2900" b="1" dirty="0" smtClean="0"/>
              <a:t>Не </a:t>
            </a:r>
            <a:r>
              <a:rPr lang="ru-RU" sz="2900" dirty="0"/>
              <a:t>забывайте, что я не умею выражать свои мысли так хорошо, как мне бы хотелось. Вот почему я не всегда бываю точен</a:t>
            </a:r>
            <a:r>
              <a:rPr lang="ru-RU" sz="2900" dirty="0" smtClean="0"/>
              <a:t>.</a:t>
            </a:r>
            <a:r>
              <a:rPr lang="ru-RU" sz="2900" dirty="0"/>
              <a:t/>
            </a:r>
            <a:br>
              <a:rPr lang="ru-RU" sz="2900" dirty="0"/>
            </a:br>
            <a:r>
              <a:rPr lang="en-US" sz="2900" dirty="0" smtClean="0"/>
              <a:t>	</a:t>
            </a:r>
            <a:r>
              <a:rPr lang="ru-RU" sz="2900" b="1" dirty="0" smtClean="0">
                <a:solidFill>
                  <a:schemeClr val="tx2">
                    <a:lumMod val="60000"/>
                    <a:lumOff val="40000"/>
                  </a:schemeClr>
                </a:solidFill>
              </a:rPr>
              <a:t>Не </a:t>
            </a:r>
            <a:r>
              <a:rPr lang="ru-RU" sz="2900" dirty="0">
                <a:solidFill>
                  <a:schemeClr val="tx2">
                    <a:lumMod val="60000"/>
                    <a:lumOff val="40000"/>
                  </a:schemeClr>
                </a:solidFill>
              </a:rPr>
              <a:t>оценивайте слишком высоко мою честность. От страха я легко лгу.</a:t>
            </a:r>
            <a:r>
              <a:rPr lang="ru-RU" sz="2900" dirty="0"/>
              <a:t/>
            </a:r>
            <a:br>
              <a:rPr lang="ru-RU" sz="2900" dirty="0"/>
            </a:br>
            <a:r>
              <a:rPr lang="en-US" sz="2900" dirty="0" smtClean="0"/>
              <a:t>	</a:t>
            </a:r>
            <a:r>
              <a:rPr lang="ru-RU" sz="2900" b="1" dirty="0" smtClean="0"/>
              <a:t>Не </a:t>
            </a:r>
            <a:r>
              <a:rPr lang="ru-RU" sz="2900" dirty="0"/>
              <a:t>будьте непоследовательны. Это совершенно сбивает меня с толку, и я теряю веру в Вас.</a:t>
            </a:r>
            <a:br>
              <a:rPr lang="ru-RU" sz="2900" dirty="0"/>
            </a:br>
            <a:r>
              <a:rPr lang="en-US" sz="2900" dirty="0" smtClean="0"/>
              <a:t>	</a:t>
            </a:r>
            <a:r>
              <a:rPr lang="ru-RU" sz="2900" b="1" dirty="0" smtClean="0">
                <a:solidFill>
                  <a:schemeClr val="tx2">
                    <a:lumMod val="60000"/>
                    <a:lumOff val="40000"/>
                  </a:schemeClr>
                </a:solidFill>
              </a:rPr>
              <a:t>Не </a:t>
            </a:r>
            <a:r>
              <a:rPr lang="ru-RU" sz="2900" dirty="0">
                <a:solidFill>
                  <a:schemeClr val="tx2">
                    <a:lumMod val="60000"/>
                    <a:lumOff val="40000"/>
                  </a:schemeClr>
                </a:solidFill>
              </a:rPr>
              <a:t>отмахивайтесь от моих вопросов. Иначе Вы обнаружите, что я перестал спрашивать и ищу информацию в другом месте.</a:t>
            </a:r>
            <a:r>
              <a:rPr lang="ru-RU" sz="2900" dirty="0"/>
              <a:t/>
            </a:r>
            <a:br>
              <a:rPr lang="ru-RU" sz="2900" dirty="0"/>
            </a:br>
            <a:r>
              <a:rPr lang="en-US" sz="2900" dirty="0" smtClean="0"/>
              <a:t>	</a:t>
            </a:r>
            <a:r>
              <a:rPr lang="ru-RU" sz="2900" b="1" dirty="0" smtClean="0"/>
              <a:t>Не </a:t>
            </a:r>
            <a:r>
              <a:rPr lang="ru-RU" sz="2900" dirty="0"/>
              <a:t>убеждайте меня, что мои страхи - это ерунда. Они до ужаса реальны</a:t>
            </a:r>
            <a:r>
              <a:rPr lang="ru-RU" sz="2900" dirty="0" smtClean="0"/>
              <a:t>.</a:t>
            </a:r>
            <a:br>
              <a:rPr lang="ru-RU" sz="2900" dirty="0" smtClean="0"/>
            </a:br>
            <a:r>
              <a:rPr lang="en-US" sz="2900" dirty="0" smtClean="0"/>
              <a:t>	</a:t>
            </a:r>
            <a:r>
              <a:rPr lang="ru-RU" sz="2900" b="1" dirty="0" smtClean="0">
                <a:solidFill>
                  <a:schemeClr val="tx2">
                    <a:lumMod val="60000"/>
                    <a:lumOff val="40000"/>
                  </a:schemeClr>
                </a:solidFill>
              </a:rPr>
              <a:t>Не </a:t>
            </a:r>
            <a:r>
              <a:rPr lang="ru-RU" sz="2900" dirty="0">
                <a:solidFill>
                  <a:schemeClr val="tx2">
                    <a:lumMod val="60000"/>
                    <a:lumOff val="40000"/>
                  </a:schemeClr>
                </a:solidFill>
              </a:rPr>
              <a:t>полагайте, что Вы идеальны или непогрешимы. Для меня слишком большой шок обнаружить, что Вы – ни то и ни другое.</a:t>
            </a:r>
            <a:br>
              <a:rPr lang="ru-RU" sz="2900" dirty="0">
                <a:solidFill>
                  <a:schemeClr val="tx2">
                    <a:lumMod val="60000"/>
                    <a:lumOff val="40000"/>
                  </a:schemeClr>
                </a:solidFill>
              </a:rPr>
            </a:br>
            <a:r>
              <a:rPr lang="ru-RU" dirty="0"/>
              <a:t/>
            </a:r>
            <a:br>
              <a:rPr lang="ru-RU" dirty="0"/>
            </a:br>
            <a:endParaRPr lang="ru-RU" dirty="0"/>
          </a:p>
        </p:txBody>
      </p:sp>
    </p:spTree>
    <p:extLst>
      <p:ext uri="{BB962C8B-B14F-4D97-AF65-F5344CB8AC3E}">
        <p14:creationId xmlns:p14="http://schemas.microsoft.com/office/powerpoint/2010/main" val="7732533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40510"/>
          </a:xfrm>
        </p:spPr>
        <p:txBody>
          <a:bodyPr>
            <a:normAutofit/>
          </a:bodyPr>
          <a:lstStyle/>
          <a:p>
            <a:pPr algn="just"/>
            <a:r>
              <a:rPr lang="en-US" sz="3100" b="1" dirty="0" smtClean="0"/>
              <a:t>	</a:t>
            </a:r>
            <a:r>
              <a:rPr lang="ru-RU" sz="3100" b="1" dirty="0" smtClean="0"/>
              <a:t>Не </a:t>
            </a:r>
            <a:r>
              <a:rPr lang="ru-RU" sz="3100" dirty="0"/>
              <a:t>считайте, что извиняться передо мной - это ниже Вашего достоинства. </a:t>
            </a:r>
            <a:r>
              <a:rPr lang="en-US" sz="3100" dirty="0" smtClean="0"/>
              <a:t/>
            </a:r>
            <a:br>
              <a:rPr lang="en-US" sz="3100" dirty="0" smtClean="0"/>
            </a:br>
            <a:r>
              <a:rPr lang="ru-RU" sz="3100" dirty="0" smtClean="0"/>
              <a:t>Честное </a:t>
            </a:r>
            <a:r>
              <a:rPr lang="ru-RU" sz="3100" dirty="0"/>
              <a:t>извинение подкупает меня и делает поразительно податливым по отношению к Вам.</a:t>
            </a:r>
            <a:br>
              <a:rPr lang="ru-RU" sz="3100" dirty="0"/>
            </a:br>
            <a:r>
              <a:rPr lang="en-US" sz="3100" dirty="0" smtClean="0"/>
              <a:t>	</a:t>
            </a:r>
            <a:r>
              <a:rPr lang="ru-RU" sz="3100" b="1" dirty="0" smtClean="0">
                <a:solidFill>
                  <a:schemeClr val="tx2">
                    <a:lumMod val="60000"/>
                    <a:lumOff val="40000"/>
                  </a:schemeClr>
                </a:solidFill>
              </a:rPr>
              <a:t>Не </a:t>
            </a:r>
            <a:r>
              <a:rPr lang="ru-RU" sz="3100" dirty="0">
                <a:solidFill>
                  <a:schemeClr val="tx2">
                    <a:lumMod val="60000"/>
                    <a:lumOff val="40000"/>
                  </a:schemeClr>
                </a:solidFill>
              </a:rPr>
              <a:t>забывайте, что я люблю экспериментировать. </a:t>
            </a:r>
            <a:r>
              <a:rPr lang="ru-RU" sz="3100" dirty="0" smtClean="0">
                <a:solidFill>
                  <a:schemeClr val="tx2">
                    <a:lumMod val="60000"/>
                    <a:lumOff val="40000"/>
                  </a:schemeClr>
                </a:solidFill>
              </a:rPr>
              <a:t>Без </a:t>
            </a:r>
            <a:r>
              <a:rPr lang="ru-RU" sz="3100" dirty="0">
                <a:solidFill>
                  <a:schemeClr val="tx2">
                    <a:lumMod val="60000"/>
                    <a:lumOff val="40000"/>
                  </a:schemeClr>
                </a:solidFill>
              </a:rPr>
              <a:t>этого мне не обойтись, так что, пожалуйста, примиритесь с этим.</a:t>
            </a:r>
            <a:r>
              <a:rPr lang="ru-RU" dirty="0"/>
              <a:t/>
            </a:r>
            <a:br>
              <a:rPr lang="ru-RU" dirty="0"/>
            </a:br>
            <a:endParaRPr lang="ru-RU" dirty="0"/>
          </a:p>
        </p:txBody>
      </p:sp>
      <p:pic>
        <p:nvPicPr>
          <p:cNvPr id="3" name="Рисунок 2"/>
          <p:cNvPicPr/>
          <p:nvPr/>
        </p:nvPicPr>
        <p:blipFill>
          <a:blip r:embed="rId2"/>
          <a:stretch>
            <a:fillRect/>
          </a:stretch>
        </p:blipFill>
        <p:spPr>
          <a:xfrm>
            <a:off x="6286512" y="4786322"/>
            <a:ext cx="1857388" cy="1914523"/>
          </a:xfrm>
          <a:prstGeom prst="rect">
            <a:avLst/>
          </a:prstGeom>
        </p:spPr>
      </p:pic>
    </p:spTree>
    <p:extLst>
      <p:ext uri="{BB962C8B-B14F-4D97-AF65-F5344CB8AC3E}">
        <p14:creationId xmlns:p14="http://schemas.microsoft.com/office/powerpoint/2010/main" val="1323017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69473" y="2420888"/>
            <a:ext cx="6074527" cy="1143000"/>
          </a:xfrm>
        </p:spPr>
        <p:txBody>
          <a:bodyPr>
            <a:noAutofit/>
          </a:bodyPr>
          <a:lstStyle/>
          <a:p>
            <a:r>
              <a:rPr lang="ru-RU" sz="3600" dirty="0" smtClean="0"/>
              <a:t>«Управление </a:t>
            </a:r>
            <a:br>
              <a:rPr lang="ru-RU" sz="3600" dirty="0" smtClean="0"/>
            </a:br>
            <a:r>
              <a:rPr lang="ru-RU" sz="3600" dirty="0" smtClean="0"/>
              <a:t>качеством образования </a:t>
            </a:r>
            <a:br>
              <a:rPr lang="ru-RU" sz="3600" dirty="0" smtClean="0"/>
            </a:br>
            <a:r>
              <a:rPr lang="ru-RU" sz="3600" dirty="0" smtClean="0"/>
              <a:t>в школе начинается  с работы с человеком и прежде всего с учителем, повышением его профессионального уровня…»</a:t>
            </a:r>
            <a:endParaRPr lang="ru-RU" sz="3600" dirty="0"/>
          </a:p>
        </p:txBody>
      </p:sp>
      <p:sp>
        <p:nvSpPr>
          <p:cNvPr id="3" name="Прямоугольник 2"/>
          <p:cNvSpPr/>
          <p:nvPr/>
        </p:nvSpPr>
        <p:spPr>
          <a:xfrm>
            <a:off x="254156" y="5445224"/>
            <a:ext cx="8422300" cy="646331"/>
          </a:xfrm>
          <a:prstGeom prst="rect">
            <a:avLst/>
          </a:prstGeom>
        </p:spPr>
        <p:txBody>
          <a:bodyPr wrap="square">
            <a:spAutoFit/>
          </a:bodyPr>
          <a:lstStyle/>
          <a:p>
            <a:r>
              <a:rPr lang="ru-RU" dirty="0"/>
              <a:t>Советский учёный в области </a:t>
            </a:r>
            <a:r>
              <a:rPr lang="ru-RU" dirty="0" smtClean="0"/>
              <a:t>педагогики, </a:t>
            </a:r>
            <a:r>
              <a:rPr lang="ru-RU" dirty="0"/>
              <a:t>доктор педагогических наук, </a:t>
            </a:r>
            <a:endParaRPr lang="ru-RU" dirty="0" smtClean="0"/>
          </a:p>
          <a:p>
            <a:pPr algn="r"/>
            <a:r>
              <a:rPr lang="ru-RU" dirty="0" smtClean="0"/>
              <a:t>профессор</a:t>
            </a:r>
            <a:r>
              <a:rPr lang="ru-RU" dirty="0"/>
              <a:t> </a:t>
            </a:r>
            <a:r>
              <a:rPr lang="ru-RU" dirty="0" smtClean="0"/>
              <a:t>Ю</a:t>
            </a:r>
            <a:r>
              <a:rPr lang="ru-RU" dirty="0"/>
              <a:t>. А. </a:t>
            </a:r>
            <a:r>
              <a:rPr lang="ru-RU" dirty="0" err="1"/>
              <a:t>Конаржевский</a:t>
            </a:r>
            <a:endParaRPr lang="ru-RU"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7826" y="1124744"/>
            <a:ext cx="2581647" cy="406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90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52728" y="1556792"/>
            <a:ext cx="8367744" cy="3139321"/>
          </a:xfrm>
          <a:prstGeom prst="rect">
            <a:avLst/>
          </a:prstGeom>
          <a:solidFill>
            <a:schemeClr val="accent4">
              <a:lumMod val="40000"/>
              <a:lumOff val="60000"/>
            </a:schemeClr>
          </a:solidFill>
        </p:spPr>
        <p:txBody>
          <a:bodyPr wrap="square">
            <a:spAutoFit/>
          </a:bodyPr>
          <a:lstStyle/>
          <a:p>
            <a:pPr algn="ctr">
              <a:defRPr/>
            </a:pPr>
            <a:r>
              <a:rPr lang="ru-RU" altLang="ko-KR" b="1" dirty="0" err="1" smtClean="0">
                <a:solidFill>
                  <a:srgbClr val="002060"/>
                </a:solidFill>
                <a:latin typeface="Times New Roman" panose="02020603050405020304" pitchFamily="18" charset="0"/>
                <a:cs typeface="Times New Roman" panose="02020603050405020304" pitchFamily="18" charset="0"/>
              </a:rPr>
              <a:t>Е.И.Исаев</a:t>
            </a:r>
            <a:r>
              <a:rPr lang="ru-RU" altLang="ko-KR" b="1" dirty="0" smtClean="0">
                <a:solidFill>
                  <a:srgbClr val="002060"/>
                </a:solidFill>
                <a:latin typeface="Times New Roman" panose="02020603050405020304" pitchFamily="18" charset="0"/>
                <a:cs typeface="Times New Roman" panose="02020603050405020304" pitchFamily="18" charset="0"/>
              </a:rPr>
              <a:t>, </a:t>
            </a:r>
            <a:r>
              <a:rPr lang="ru-RU" altLang="ko-KR" b="1" dirty="0" err="1" smtClean="0">
                <a:solidFill>
                  <a:srgbClr val="002060"/>
                </a:solidFill>
                <a:latin typeface="Times New Roman" panose="02020603050405020304" pitchFamily="18" charset="0"/>
                <a:cs typeface="Times New Roman" panose="02020603050405020304" pitchFamily="18" charset="0"/>
              </a:rPr>
              <a:t>С.Г.Косарецкий</a:t>
            </a:r>
            <a:r>
              <a:rPr lang="ru-RU" altLang="ko-KR" b="1" dirty="0" smtClean="0">
                <a:solidFill>
                  <a:srgbClr val="002060"/>
                </a:solidFill>
                <a:latin typeface="Times New Roman" panose="02020603050405020304" pitchFamily="18" charset="0"/>
                <a:cs typeface="Times New Roman" panose="02020603050405020304" pitchFamily="18" charset="0"/>
              </a:rPr>
              <a:t>, </a:t>
            </a:r>
            <a:r>
              <a:rPr lang="ru-RU" altLang="ko-KR" b="1" dirty="0" err="1" smtClean="0">
                <a:solidFill>
                  <a:srgbClr val="002060"/>
                </a:solidFill>
                <a:latin typeface="Times New Roman" panose="02020603050405020304" pitchFamily="18" charset="0"/>
                <a:cs typeface="Times New Roman" panose="02020603050405020304" pitchFamily="18" charset="0"/>
              </a:rPr>
              <a:t>А.М.Михайлова</a:t>
            </a:r>
            <a:r>
              <a:rPr lang="ru-RU" altLang="ko-KR" b="1" dirty="0" smtClean="0">
                <a:solidFill>
                  <a:srgbClr val="002060"/>
                </a:solidFill>
                <a:latin typeface="Times New Roman" panose="02020603050405020304" pitchFamily="18" charset="0"/>
                <a:cs typeface="Times New Roman" panose="02020603050405020304" pitchFamily="18" charset="0"/>
              </a:rPr>
              <a:t>:</a:t>
            </a:r>
          </a:p>
          <a:p>
            <a:pPr algn="just">
              <a:defRPr/>
            </a:pPr>
            <a:r>
              <a:rPr lang="ru-RU" altLang="ko-KR" b="1" dirty="0" smtClean="0">
                <a:solidFill>
                  <a:srgbClr val="002060"/>
                </a:solidFill>
                <a:latin typeface="Times New Roman" panose="02020603050405020304" pitchFamily="18" charset="0"/>
                <a:cs typeface="Times New Roman" panose="02020603050405020304" pitchFamily="18" charset="0"/>
              </a:rPr>
              <a:t>Школьная неуспешность (учебные достижения, аспекты социализации, социально-психологический комфорт от участия в жизни школы)</a:t>
            </a:r>
          </a:p>
          <a:p>
            <a:pPr algn="ctr">
              <a:defRPr/>
            </a:pPr>
            <a:endParaRPr lang="ru-RU" altLang="ko-KR" b="1" dirty="0">
              <a:solidFill>
                <a:srgbClr val="002060"/>
              </a:solidFill>
              <a:latin typeface="Times New Roman" panose="02020603050405020304" pitchFamily="18" charset="0"/>
              <a:cs typeface="Times New Roman" panose="02020603050405020304" pitchFamily="18" charset="0"/>
            </a:endParaRPr>
          </a:p>
          <a:p>
            <a:pPr algn="ctr">
              <a:defRPr/>
            </a:pPr>
            <a:r>
              <a:rPr lang="ru-RU" altLang="ko-KR" b="1" dirty="0" smtClean="0">
                <a:solidFill>
                  <a:srgbClr val="002060"/>
                </a:solidFill>
                <a:latin typeface="Times New Roman" panose="02020603050405020304" pitchFamily="18" charset="0"/>
                <a:cs typeface="Times New Roman" panose="02020603050405020304" pitchFamily="18" charset="0"/>
              </a:rPr>
              <a:t>Учебная неуспешность </a:t>
            </a:r>
          </a:p>
          <a:p>
            <a:pPr algn="ctr">
              <a:defRPr/>
            </a:pPr>
            <a:r>
              <a:rPr lang="ru-RU" altLang="ko-KR" b="1" dirty="0" smtClean="0">
                <a:solidFill>
                  <a:srgbClr val="002060"/>
                </a:solidFill>
                <a:latin typeface="Times New Roman" panose="02020603050405020304" pitchFamily="18" charset="0"/>
                <a:cs typeface="Times New Roman" panose="02020603050405020304" pitchFamily="18" charset="0"/>
              </a:rPr>
              <a:t>(уровень учебной мотивации, познавательный интерес, </a:t>
            </a:r>
          </a:p>
          <a:p>
            <a:pPr algn="ctr">
              <a:defRPr/>
            </a:pPr>
            <a:r>
              <a:rPr lang="ru-RU" altLang="ko-KR" b="1" dirty="0" smtClean="0">
                <a:solidFill>
                  <a:srgbClr val="002060"/>
                </a:solidFill>
                <a:latin typeface="Times New Roman" panose="02020603050405020304" pitchFamily="18" charset="0"/>
                <a:cs typeface="Times New Roman" panose="02020603050405020304" pitchFamily="18" charset="0"/>
              </a:rPr>
              <a:t>вовлеченность в учебный процесс) </a:t>
            </a:r>
          </a:p>
          <a:p>
            <a:pPr algn="just">
              <a:defRPr/>
            </a:pPr>
            <a:r>
              <a:rPr lang="ru-RU" altLang="ko-KR" b="1" dirty="0" smtClean="0">
                <a:solidFill>
                  <a:srgbClr val="002060"/>
                </a:solidFill>
                <a:latin typeface="Times New Roman" panose="02020603050405020304" pitchFamily="18" charset="0"/>
                <a:cs typeface="Times New Roman" panose="02020603050405020304" pitchFamily="18" charset="0"/>
              </a:rPr>
              <a:t>возникает вследствие несформированности учебной деятельности, в результате потери интереса к школьной жизни или в связи с несформированностью внутренней позиции обучающегося.</a:t>
            </a:r>
          </a:p>
          <a:p>
            <a:pPr algn="ctr">
              <a:defRPr/>
            </a:pPr>
            <a:endParaRPr lang="ko-KR" alt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615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489944"/>
          </a:xfrm>
        </p:spPr>
        <p:txBody>
          <a:bodyPr>
            <a:normAutofit/>
          </a:bodyPr>
          <a:lstStyle/>
          <a:p>
            <a:pPr marL="0" indent="0" algn="ctr">
              <a:buNone/>
            </a:pPr>
            <a:r>
              <a:rPr lang="ru-RU" dirty="0" err="1">
                <a:solidFill>
                  <a:srgbClr val="FF0000"/>
                </a:solidFill>
              </a:rPr>
              <a:t>Неуспешность</a:t>
            </a:r>
            <a:r>
              <a:rPr lang="ru-RU" dirty="0"/>
              <a:t> – более общее понятие: нежелание или неспособность ученика выполнить требования образовательной программы, потеря интереса к школьной жизни и позиции учащегося; педагогическая запущенность, </a:t>
            </a:r>
            <a:r>
              <a:rPr lang="ru-RU" dirty="0" smtClean="0"/>
              <a:t>трудновоспитуемость.</a:t>
            </a:r>
          </a:p>
          <a:p>
            <a:pPr marL="0" indent="0" algn="ctr">
              <a:buNone/>
            </a:pPr>
            <a:r>
              <a:rPr lang="ru-RU" dirty="0" smtClean="0"/>
              <a:t> </a:t>
            </a:r>
            <a:r>
              <a:rPr lang="ru-RU" dirty="0" smtClean="0">
                <a:solidFill>
                  <a:srgbClr val="FF0000"/>
                </a:solidFill>
              </a:rPr>
              <a:t>Неуспеваемость</a:t>
            </a:r>
            <a:r>
              <a:rPr lang="ru-RU" dirty="0" smtClean="0"/>
              <a:t> </a:t>
            </a:r>
            <a:r>
              <a:rPr lang="ru-RU" dirty="0"/>
              <a:t>– это ситуативное или устойчивое отставание школьника в освоении учебного материала по одному или нескольким предметам программы</a:t>
            </a:r>
            <a:r>
              <a:rPr lang="ru-RU" dirty="0" smtClean="0"/>
              <a:t>..</a:t>
            </a:r>
            <a:endParaRPr lang="ru-RU" dirty="0"/>
          </a:p>
        </p:txBody>
      </p:sp>
    </p:spTree>
    <p:extLst>
      <p:ext uri="{BB962C8B-B14F-4D97-AF65-F5344CB8AC3E}">
        <p14:creationId xmlns:p14="http://schemas.microsoft.com/office/powerpoint/2010/main" val="515435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192688"/>
          </a:xfrm>
        </p:spPr>
        <p:txBody>
          <a:bodyPr>
            <a:normAutofit/>
          </a:bodyPr>
          <a:lstStyle/>
          <a:p>
            <a:endParaRPr lang="ru-RU" dirty="0" smtClean="0"/>
          </a:p>
          <a:p>
            <a:r>
              <a:rPr lang="ru-RU" dirty="0" smtClean="0"/>
              <a:t>Неуспешность </a:t>
            </a:r>
            <a:r>
              <a:rPr lang="ru-RU" dirty="0"/>
              <a:t>часто у школьника вызывает агрессию, чувство противоречия, приводит к грубым нарушениям дисциплины, сопровождается страхами, отрицательно сказывается на формировании его личности и здоровье. </a:t>
            </a:r>
            <a:endParaRPr lang="ru-RU" dirty="0" smtClean="0"/>
          </a:p>
          <a:p>
            <a:pPr marL="0" indent="0" algn="ctr">
              <a:buNone/>
            </a:pPr>
            <a:r>
              <a:rPr lang="ru-RU" dirty="0" smtClean="0"/>
              <a:t>И </a:t>
            </a:r>
            <a:r>
              <a:rPr lang="ru-RU" dirty="0"/>
              <a:t>что особенно опасно — неуспешность  однажды прописавшись в душе человека, становится психологической установкой подсознания порой на всю жизнь.</a:t>
            </a:r>
          </a:p>
        </p:txBody>
      </p:sp>
    </p:spTree>
    <p:extLst>
      <p:ext uri="{BB962C8B-B14F-4D97-AF65-F5344CB8AC3E}">
        <p14:creationId xmlns:p14="http://schemas.microsoft.com/office/powerpoint/2010/main" val="3057531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836712"/>
            <a:ext cx="8229600" cy="5289451"/>
          </a:xfrm>
        </p:spPr>
        <p:txBody>
          <a:bodyPr>
            <a:normAutofit fontScale="92500" lnSpcReduction="10000"/>
          </a:bodyPr>
          <a:lstStyle/>
          <a:p>
            <a:pPr algn="just"/>
            <a:r>
              <a:rPr lang="ru-RU" dirty="0"/>
              <a:t>По словам Ярослава Кузьминова,  </a:t>
            </a:r>
            <a:r>
              <a:rPr lang="ru-RU" dirty="0" smtClean="0"/>
              <a:t>бывшего ректора </a:t>
            </a:r>
            <a:r>
              <a:rPr lang="ru-RU" dirty="0"/>
              <a:t>Высшей школы экономики (ВШЭ) </a:t>
            </a:r>
            <a:r>
              <a:rPr lang="ru-RU" dirty="0" smtClean="0"/>
              <a:t>условно </a:t>
            </a:r>
            <a:r>
              <a:rPr lang="ru-RU" dirty="0"/>
              <a:t>в каждом классе не успевают по программе около 30% школьников, и если не принимать меры по ликвидации  отставания, то их  «выпустят  с плохим знанием математики или русского языка, что трансформируется уже в экономическую </a:t>
            </a:r>
            <a:r>
              <a:rPr lang="ru-RU" dirty="0" err="1"/>
              <a:t>неуспешность</a:t>
            </a:r>
            <a:r>
              <a:rPr lang="ru-RU" dirty="0"/>
              <a:t>, в необходимость для общества в той или иной степени этих своих граждан содержать за счет доходов от успешных работников».</a:t>
            </a:r>
          </a:p>
        </p:txBody>
      </p:sp>
    </p:spTree>
    <p:extLst>
      <p:ext uri="{BB962C8B-B14F-4D97-AF65-F5344CB8AC3E}">
        <p14:creationId xmlns:p14="http://schemas.microsoft.com/office/powerpoint/2010/main" val="15908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1847</Words>
  <Application>Microsoft Office PowerPoint</Application>
  <PresentationFormat>Экран (4:3)</PresentationFormat>
  <Paragraphs>319</Paragraphs>
  <Slides>56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Преодоление  школьной неуспешности:  эффективные приемы обучения</vt:lpstr>
      <vt:lpstr>Презентация PowerPoint</vt:lpstr>
      <vt:lpstr>Приоритеты государственной политики в образовании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«Развитие системы оценки качества образования, включающей в себя оценку образовательных результатов, учительских компетенций, качества образовательной среды» (МБОУ СОШ №31 г.Комсомольск-на-Амуре) </vt:lpstr>
      <vt:lpstr>Презентация PowerPoint</vt:lpstr>
      <vt:lpstr>Развитие метапредметных умений  в процессе  обновления содержания образования   </vt:lpstr>
      <vt:lpstr>Презентация PowerPoint</vt:lpstr>
      <vt:lpstr>Традиционная модель</vt:lpstr>
      <vt:lpstr>Системно-деятельностная модель</vt:lpstr>
      <vt:lpstr>Цель современного образования </vt:lpstr>
      <vt:lpstr>Метапредметный подход в образовании обеспечивает</vt:lpstr>
      <vt:lpstr>Анкета  «Изучение готовности педагога к самоконтролю деятельности» </vt:lpstr>
      <vt:lpstr>Презентация PowerPoint</vt:lpstr>
      <vt:lpstr>Презентация PowerPoint</vt:lpstr>
      <vt:lpstr>Презентация PowerPoint</vt:lpstr>
      <vt:lpstr>Исследования по выявлению затруднений учителей в реализации ФГОС (ХК ИРО , 2020)</vt:lpstr>
      <vt:lpstr>Результаты метапредметных контрольных работ (смысловое чтение) </vt:lpstr>
      <vt:lpstr>Диагностика метапредметных умений в ОО </vt:lpstr>
      <vt:lpstr>РУССКИЙ ЯЗЫК В СОВРЕМЕННОМ МИРЕ</vt:lpstr>
      <vt:lpstr>Пути реализации  метапредметного подхода </vt:lpstr>
      <vt:lpstr>Метапредметные курсы </vt:lpstr>
      <vt:lpstr>Метапредметы  формируют у учащихся: </vt:lpstr>
      <vt:lpstr>Презентация PowerPoint</vt:lpstr>
      <vt:lpstr>Презентация PowerPoint</vt:lpstr>
      <vt:lpstr>Программы метапредметных курсов , разработанные ХК ИРО на базе школ – мастерских (ФБП)</vt:lpstr>
      <vt:lpstr>Программы метапредметных курсов и рабочие тетради для учащихся начальной школы:</vt:lpstr>
      <vt:lpstr>Программы метапредметных курсов и рабочие тетради для учащихся для основной школы:</vt:lpstr>
      <vt:lpstr>Программы метапредметных курсов для учащихся старшей школы:</vt:lpstr>
      <vt:lpstr>2. Реализация метапредметного подхода в процессе изучения предметного курса</vt:lpstr>
      <vt:lpstr>Факторы успешности реализации ФГОС</vt:lpstr>
      <vt:lpstr>Преемственность</vt:lpstr>
      <vt:lpstr>Современный урок</vt:lpstr>
      <vt:lpstr>Презентация PowerPoint</vt:lpstr>
      <vt:lpstr>Презентация PowerPoint</vt:lpstr>
      <vt:lpstr>Тема: «Безопасность на транспорте»  </vt:lpstr>
      <vt:lpstr>Презентация PowerPoint</vt:lpstr>
      <vt:lpstr>Презентация PowerPoint</vt:lpstr>
      <vt:lpstr>Презентация PowerPoint</vt:lpstr>
      <vt:lpstr>Презентация PowerPoint</vt:lpstr>
      <vt:lpstr>Памятка от  вашего ученика</vt:lpstr>
      <vt:lpstr>  Не бойтесь быть решительным со мной. Мне это больше нравится. Это дает мне уверенность.  Не давайте мне приобрести плохие привычки. Мне надо знать, что Вы их пресечете в самом начале.   </vt:lpstr>
      <vt:lpstr>Не давайте мне почувствовать себя меньше, чем я есть на самом деле.  Это только заставит меня вести себя глупо, “как большой”.  Не поправляйте меня перед всеми, если Вы можете как-то справиться с этим. Я буду гораздо внимательнее, если Вы поговорите со мной с глазу на глаз.  Не защищайте меня от последствий. Иногда мне надо попробовать болезненный путь. </vt:lpstr>
      <vt:lpstr> Не давайте мне почувствовать, что мои ошибки – это грехи. Это нарушает мое чувство ценностей.  Не реагируйте слишком сильно на мои маленькие недомогания. Иногда они обеспечивают мне то внимание, которое мне необходимо.  Не придирайтесь, иначе мне придется, защищая себя, притвориться глухим.  Не давайте опрометчивых обещаний, - я чувствую страшное разочарование, когда обещания не выполняются. </vt:lpstr>
      <vt:lpstr> Не забывайте, что я не умею выражать свои мысли так хорошо, как мне бы хотелось. Вот почему я не всегда бываю точен.  Не оценивайте слишком высоко мою честность. От страха я легко лгу.  Не будьте непоследовательны. Это совершенно сбивает меня с толку, и я теряю веру в Вас.  Не отмахивайтесь от моих вопросов. Иначе Вы обнаружите, что я перестал спрашивать и ищу информацию в другом месте.  Не убеждайте меня, что мои страхи - это ерунда. Они до ужаса реальны.  Не полагайте, что Вы идеальны или непогрешимы. Для меня слишком большой шок обнаружить, что Вы – ни то и ни другое.  </vt:lpstr>
      <vt:lpstr> Не считайте, что извиняться передо мной - это ниже Вашего достоинства.  Честное извинение подкупает меня и делает поразительно податливым по отношению к Вам.  Не забывайте, что я люблю экспериментировать. Без этого мне не обойтись, так что, пожалуйста, примиритесь с этим. </vt:lpstr>
      <vt:lpstr>«Управление  качеством образования  в школе начинается  с работы с человеком и прежде всего с учителем, повышением его профессионального уровня…»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Химия</dc:creator>
  <cp:lastModifiedBy>Химия</cp:lastModifiedBy>
  <cp:revision>28</cp:revision>
  <cp:lastPrinted>2023-02-09T04:35:21Z</cp:lastPrinted>
  <dcterms:created xsi:type="dcterms:W3CDTF">2023-02-08T22:38:36Z</dcterms:created>
  <dcterms:modified xsi:type="dcterms:W3CDTF">2023-02-09T06:56:48Z</dcterms:modified>
</cp:coreProperties>
</file>