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0" r:id="rId7"/>
    <p:sldId id="261"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F3FD967-5EA1-4E1B-B279-E35406C4BD7A}" type="datetimeFigureOut">
              <a:rPr lang="ru-RU" smtClean="0"/>
              <a:pPr/>
              <a:t>25.06.2014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DA02B4-32EA-4CA6-AAD0-649F103F1245}"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F3FD967-5EA1-4E1B-B279-E35406C4BD7A}" type="datetimeFigureOut">
              <a:rPr lang="ru-RU" smtClean="0"/>
              <a:pPr/>
              <a:t>25.06.2014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DA02B4-32EA-4CA6-AAD0-649F103F124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F3FD967-5EA1-4E1B-B279-E35406C4BD7A}" type="datetimeFigureOut">
              <a:rPr lang="ru-RU" smtClean="0"/>
              <a:pPr/>
              <a:t>25.06.2014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DA02B4-32EA-4CA6-AAD0-649F103F124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F3FD967-5EA1-4E1B-B279-E35406C4BD7A}" type="datetimeFigureOut">
              <a:rPr lang="ru-RU" smtClean="0"/>
              <a:pPr/>
              <a:t>25.06.2014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DA02B4-32EA-4CA6-AAD0-649F103F124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F3FD967-5EA1-4E1B-B279-E35406C4BD7A}" type="datetimeFigureOut">
              <a:rPr lang="ru-RU" smtClean="0"/>
              <a:pPr/>
              <a:t>25.06.2014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DA02B4-32EA-4CA6-AAD0-649F103F1245}"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F3FD967-5EA1-4E1B-B279-E35406C4BD7A}" type="datetimeFigureOut">
              <a:rPr lang="ru-RU" smtClean="0"/>
              <a:pPr/>
              <a:t>25.06.2014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3DA02B4-32EA-4CA6-AAD0-649F103F124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F3FD967-5EA1-4E1B-B279-E35406C4BD7A}" type="datetimeFigureOut">
              <a:rPr lang="ru-RU" smtClean="0"/>
              <a:pPr/>
              <a:t>25.06.2014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3DA02B4-32EA-4CA6-AAD0-649F103F124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F3FD967-5EA1-4E1B-B279-E35406C4BD7A}" type="datetimeFigureOut">
              <a:rPr lang="ru-RU" smtClean="0"/>
              <a:pPr/>
              <a:t>25.06.2014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3DA02B4-32EA-4CA6-AAD0-649F103F124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F3FD967-5EA1-4E1B-B279-E35406C4BD7A}" type="datetimeFigureOut">
              <a:rPr lang="ru-RU" smtClean="0"/>
              <a:pPr/>
              <a:t>25.06.2014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3DA02B4-32EA-4CA6-AAD0-649F103F124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F3FD967-5EA1-4E1B-B279-E35406C4BD7A}" type="datetimeFigureOut">
              <a:rPr lang="ru-RU" smtClean="0"/>
              <a:pPr/>
              <a:t>25.06.2014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3DA02B4-32EA-4CA6-AAD0-649F103F124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F3FD967-5EA1-4E1B-B279-E35406C4BD7A}" type="datetimeFigureOut">
              <a:rPr lang="ru-RU" smtClean="0"/>
              <a:pPr/>
              <a:t>25.06.2014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3DA02B4-32EA-4CA6-AAD0-649F103F1245}"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3FD967-5EA1-4E1B-B279-E35406C4BD7A}" type="datetimeFigureOut">
              <a:rPr lang="ru-RU" smtClean="0"/>
              <a:pPr/>
              <a:t>25.06.2014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A02B4-32EA-4CA6-AAD0-649F103F124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2984"/>
            <a:ext cx="8229600" cy="2286016"/>
          </a:xfrm>
        </p:spPr>
        <p:txBody>
          <a:bodyPr>
            <a:normAutofit/>
          </a:bodyPr>
          <a:lstStyle/>
          <a:p>
            <a:r>
              <a:rPr lang="ru-RU" sz="5400" b="1" i="1" dirty="0" smtClean="0"/>
              <a:t>Памятка от  вашего ученика</a:t>
            </a:r>
            <a:endParaRPr lang="ru-RU" sz="5400" b="1" i="1" dirty="0"/>
          </a:p>
        </p:txBody>
      </p:sp>
      <p:pic>
        <p:nvPicPr>
          <p:cNvPr id="6" name="Рисунок 5"/>
          <p:cNvPicPr/>
          <p:nvPr/>
        </p:nvPicPr>
        <p:blipFill>
          <a:blip r:embed="rId2"/>
          <a:stretch>
            <a:fillRect/>
          </a:stretch>
        </p:blipFill>
        <p:spPr>
          <a:xfrm>
            <a:off x="5357818" y="3643314"/>
            <a:ext cx="2419350" cy="1895475"/>
          </a:xfrm>
          <a:prstGeom prst="rect">
            <a:avLst/>
          </a:prstGeom>
        </p:spPr>
      </p:pic>
      <p:pic>
        <p:nvPicPr>
          <p:cNvPr id="7" name="Рисунок 6"/>
          <p:cNvPicPr/>
          <p:nvPr/>
        </p:nvPicPr>
        <p:blipFill>
          <a:blip r:embed="rId3"/>
          <a:stretch>
            <a:fillRect/>
          </a:stretch>
        </p:blipFill>
        <p:spPr>
          <a:xfrm>
            <a:off x="1071538" y="3643314"/>
            <a:ext cx="2200275" cy="207645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1285860"/>
            <a:ext cx="6715172" cy="5143536"/>
          </a:xfrm>
        </p:spPr>
        <p:txBody>
          <a:bodyPr>
            <a:normAutofit fontScale="90000"/>
          </a:bodyPr>
          <a:lstStyle/>
          <a:p>
            <a:pPr algn="l"/>
            <a:r>
              <a:rPr lang="ru-RU" sz="3100" dirty="0" smtClean="0">
                <a:solidFill>
                  <a:schemeClr val="tx2">
                    <a:lumMod val="60000"/>
                    <a:lumOff val="40000"/>
                  </a:schemeClr>
                </a:solidFill>
              </a:rPr>
              <a:t/>
            </a:r>
            <a:br>
              <a:rPr lang="ru-RU" sz="3100" dirty="0" smtClean="0">
                <a:solidFill>
                  <a:schemeClr val="tx2">
                    <a:lumMod val="60000"/>
                    <a:lumOff val="40000"/>
                  </a:schemeClr>
                </a:solidFill>
              </a:rPr>
            </a:br>
            <a:r>
              <a:rPr lang="ru-RU" sz="3100" dirty="0" smtClean="0"/>
              <a:t/>
            </a:r>
            <a:br>
              <a:rPr lang="ru-RU" sz="3100" dirty="0" smtClean="0"/>
            </a:br>
            <a:r>
              <a:rPr lang="ru-RU" sz="3100" b="1" dirty="0" smtClean="0"/>
              <a:t>Не </a:t>
            </a:r>
            <a:r>
              <a:rPr lang="ru-RU" sz="3100" dirty="0"/>
              <a:t>бойтесь быть решительным со мной. Мне это больше нравится. Это дает мне уверенность</a:t>
            </a:r>
            <a:r>
              <a:rPr lang="ru-RU" sz="3100" dirty="0" smtClean="0"/>
              <a:t>.</a:t>
            </a:r>
            <a:br>
              <a:rPr lang="ru-RU" sz="3100" dirty="0" smtClean="0"/>
            </a:br>
            <a:r>
              <a:rPr lang="ru-RU" sz="3100" dirty="0" smtClean="0"/>
              <a:t/>
            </a:r>
            <a:br>
              <a:rPr lang="ru-RU" sz="3100" dirty="0" smtClean="0"/>
            </a:br>
            <a:r>
              <a:rPr lang="ru-RU" sz="3100" b="1" dirty="0" smtClean="0">
                <a:solidFill>
                  <a:schemeClr val="tx2">
                    <a:lumMod val="60000"/>
                    <a:lumOff val="40000"/>
                  </a:schemeClr>
                </a:solidFill>
              </a:rPr>
              <a:t>Не </a:t>
            </a:r>
            <a:r>
              <a:rPr lang="ru-RU" sz="3100" dirty="0">
                <a:solidFill>
                  <a:schemeClr val="tx2">
                    <a:lumMod val="60000"/>
                    <a:lumOff val="40000"/>
                  </a:schemeClr>
                </a:solidFill>
              </a:rPr>
              <a:t>давайте мне приобрести плохие привычки. Мне надо знать, что Вы их пресечете в самом начале.</a:t>
            </a:r>
            <a:r>
              <a:rPr lang="ru-RU" sz="3100" dirty="0"/>
              <a:t/>
            </a:r>
            <a:br>
              <a:rPr lang="ru-RU" sz="3100" dirty="0"/>
            </a:br>
            <a:r>
              <a:rPr lang="ru-RU" dirty="0"/>
              <a:t/>
            </a:r>
            <a:br>
              <a:rPr lang="ru-RU" dirty="0"/>
            </a:br>
            <a:r>
              <a:rPr lang="ru-RU" dirty="0"/>
              <a:t/>
            </a:r>
            <a:br>
              <a:rPr lang="ru-RU" dirty="0"/>
            </a:br>
            <a:endParaRPr lang="ru-RU" dirty="0"/>
          </a:p>
        </p:txBody>
      </p:sp>
      <p:pic>
        <p:nvPicPr>
          <p:cNvPr id="4" name="Рисунок 3"/>
          <p:cNvPicPr/>
          <p:nvPr/>
        </p:nvPicPr>
        <p:blipFill>
          <a:blip r:embed="rId2"/>
          <a:stretch>
            <a:fillRect/>
          </a:stretch>
        </p:blipFill>
        <p:spPr>
          <a:xfrm>
            <a:off x="7429500" y="2357430"/>
            <a:ext cx="1714500" cy="26574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5984" y="642918"/>
            <a:ext cx="6400816" cy="5643602"/>
          </a:xfrm>
        </p:spPr>
        <p:txBody>
          <a:bodyPr>
            <a:noAutofit/>
          </a:bodyPr>
          <a:lstStyle/>
          <a:p>
            <a:pPr algn="l"/>
            <a:r>
              <a:rPr lang="ru-RU" sz="2800" b="1" dirty="0" smtClean="0"/>
              <a:t>Не </a:t>
            </a:r>
            <a:r>
              <a:rPr lang="ru-RU" sz="2800" dirty="0" smtClean="0"/>
              <a:t>давайте мне почувствовать себя меньше, чем я есть на самом деле. </a:t>
            </a:r>
            <a:r>
              <a:rPr lang="ru-RU" sz="2800" dirty="0" smtClean="0"/>
              <a:t/>
            </a:r>
            <a:br>
              <a:rPr lang="ru-RU" sz="2800" dirty="0" smtClean="0"/>
            </a:br>
            <a:r>
              <a:rPr lang="ru-RU" sz="2800" dirty="0" smtClean="0"/>
              <a:t>Это </a:t>
            </a:r>
            <a:r>
              <a:rPr lang="ru-RU" sz="2800" dirty="0" smtClean="0"/>
              <a:t>только заставит меня вести себя глупо, “как большой</a:t>
            </a:r>
            <a:r>
              <a:rPr lang="ru-RU" sz="2800" dirty="0" smtClean="0"/>
              <a:t>”.</a:t>
            </a:r>
            <a:br>
              <a:rPr lang="ru-RU" sz="2800" dirty="0" smtClean="0"/>
            </a:br>
            <a:r>
              <a:rPr lang="ru-RU" sz="2800" dirty="0" smtClean="0"/>
              <a:t/>
            </a:r>
            <a:br>
              <a:rPr lang="ru-RU" sz="2800" dirty="0" smtClean="0"/>
            </a:br>
            <a:r>
              <a:rPr lang="ru-RU" sz="2800" b="1" dirty="0" smtClean="0">
                <a:solidFill>
                  <a:schemeClr val="tx2">
                    <a:lumMod val="60000"/>
                    <a:lumOff val="40000"/>
                  </a:schemeClr>
                </a:solidFill>
              </a:rPr>
              <a:t>Не </a:t>
            </a:r>
            <a:r>
              <a:rPr lang="ru-RU" sz="2800" dirty="0" smtClean="0">
                <a:solidFill>
                  <a:schemeClr val="tx2">
                    <a:lumMod val="60000"/>
                    <a:lumOff val="40000"/>
                  </a:schemeClr>
                </a:solidFill>
              </a:rPr>
              <a:t>поправляйте меня перед всеми, если Вы можете как-то справиться с этим. Я буду гораздо внимательнее, если Вы поговорите со мной с глазу на глаз</a:t>
            </a:r>
            <a:r>
              <a:rPr lang="ru-RU" sz="2800" dirty="0" smtClean="0">
                <a:solidFill>
                  <a:schemeClr val="tx2">
                    <a:lumMod val="60000"/>
                    <a:lumOff val="40000"/>
                  </a:schemeClr>
                </a:solidFill>
              </a:rPr>
              <a:t>.</a:t>
            </a:r>
            <a:br>
              <a:rPr lang="ru-RU" sz="2800" dirty="0" smtClean="0">
                <a:solidFill>
                  <a:schemeClr val="tx2">
                    <a:lumMod val="60000"/>
                    <a:lumOff val="40000"/>
                  </a:schemeClr>
                </a:solidFill>
              </a:rPr>
            </a:br>
            <a:r>
              <a:rPr lang="ru-RU" sz="2800" dirty="0" smtClean="0"/>
              <a:t/>
            </a:r>
            <a:br>
              <a:rPr lang="ru-RU" sz="2800" dirty="0" smtClean="0"/>
            </a:br>
            <a:r>
              <a:rPr lang="ru-RU" sz="2800" b="1" dirty="0" smtClean="0"/>
              <a:t>Не </a:t>
            </a:r>
            <a:r>
              <a:rPr lang="ru-RU" sz="2800" dirty="0" smtClean="0"/>
              <a:t>защищайте меня от последствий. Иногда мне надо попробовать болезненный путь.</a:t>
            </a:r>
            <a:br>
              <a:rPr lang="ru-RU" sz="2800" dirty="0" smtClean="0"/>
            </a:br>
            <a:endParaRPr lang="ru-RU" sz="2800" dirty="0"/>
          </a:p>
        </p:txBody>
      </p:sp>
      <p:pic>
        <p:nvPicPr>
          <p:cNvPr id="3" name="Рисунок 2"/>
          <p:cNvPicPr/>
          <p:nvPr/>
        </p:nvPicPr>
        <p:blipFill>
          <a:blip r:embed="rId2"/>
          <a:stretch>
            <a:fillRect/>
          </a:stretch>
        </p:blipFill>
        <p:spPr>
          <a:xfrm>
            <a:off x="214282" y="2000240"/>
            <a:ext cx="2095500" cy="21812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83362"/>
          </a:xfrm>
        </p:spPr>
        <p:txBody>
          <a:bodyPr>
            <a:normAutofit fontScale="90000"/>
          </a:bodyPr>
          <a:lstStyle/>
          <a:p>
            <a:pPr algn="l"/>
            <a:r>
              <a:rPr lang="ru-RU" sz="3100" dirty="0"/>
              <a:t/>
            </a:r>
            <a:br>
              <a:rPr lang="ru-RU" sz="3100" dirty="0"/>
            </a:br>
            <a:r>
              <a:rPr lang="ru-RU" sz="3100" b="1" dirty="0">
                <a:solidFill>
                  <a:schemeClr val="tx2">
                    <a:lumMod val="60000"/>
                    <a:lumOff val="40000"/>
                  </a:schemeClr>
                </a:solidFill>
              </a:rPr>
              <a:t>Не </a:t>
            </a:r>
            <a:r>
              <a:rPr lang="ru-RU" sz="3100" dirty="0">
                <a:solidFill>
                  <a:schemeClr val="tx2">
                    <a:lumMod val="60000"/>
                    <a:lumOff val="40000"/>
                  </a:schemeClr>
                </a:solidFill>
              </a:rPr>
              <a:t>давайте мне почувствовать, что мои ошибки – это грехи. Это нарушает мое чувство ценностей</a:t>
            </a:r>
            <a:r>
              <a:rPr lang="ru-RU" sz="3100" dirty="0" smtClean="0">
                <a:solidFill>
                  <a:schemeClr val="tx2">
                    <a:lumMod val="60000"/>
                    <a:lumOff val="40000"/>
                  </a:schemeClr>
                </a:solidFill>
              </a:rPr>
              <a:t>.</a:t>
            </a:r>
            <a:br>
              <a:rPr lang="ru-RU" sz="3100" dirty="0" smtClean="0">
                <a:solidFill>
                  <a:schemeClr val="tx2">
                    <a:lumMod val="60000"/>
                    <a:lumOff val="40000"/>
                  </a:schemeClr>
                </a:solidFill>
              </a:rPr>
            </a:br>
            <a:r>
              <a:rPr lang="ru-RU" sz="3100" dirty="0">
                <a:solidFill>
                  <a:schemeClr val="tx2">
                    <a:lumMod val="60000"/>
                    <a:lumOff val="40000"/>
                  </a:schemeClr>
                </a:solidFill>
              </a:rPr>
              <a:t/>
            </a:r>
            <a:br>
              <a:rPr lang="ru-RU" sz="3100" dirty="0">
                <a:solidFill>
                  <a:schemeClr val="tx2">
                    <a:lumMod val="60000"/>
                    <a:lumOff val="40000"/>
                  </a:schemeClr>
                </a:solidFill>
              </a:rPr>
            </a:br>
            <a:r>
              <a:rPr lang="ru-RU" sz="3100" b="1" dirty="0"/>
              <a:t>Не </a:t>
            </a:r>
            <a:r>
              <a:rPr lang="ru-RU" sz="3100" dirty="0"/>
              <a:t>реагируйте слишком сильно на мои маленькие недомогания. Иногда они обеспечивают мне то внимание, которое мне необходимо</a:t>
            </a:r>
            <a:r>
              <a:rPr lang="ru-RU" sz="3100" dirty="0" smtClean="0"/>
              <a:t>.</a:t>
            </a:r>
            <a:br>
              <a:rPr lang="ru-RU" sz="3100" dirty="0" smtClean="0"/>
            </a:br>
            <a:r>
              <a:rPr lang="ru-RU" sz="3100" dirty="0"/>
              <a:t/>
            </a:r>
            <a:br>
              <a:rPr lang="ru-RU" sz="3100" dirty="0"/>
            </a:br>
            <a:r>
              <a:rPr lang="ru-RU" sz="3100" b="1" dirty="0">
                <a:solidFill>
                  <a:schemeClr val="tx2">
                    <a:lumMod val="60000"/>
                    <a:lumOff val="40000"/>
                  </a:schemeClr>
                </a:solidFill>
              </a:rPr>
              <a:t>Не </a:t>
            </a:r>
            <a:r>
              <a:rPr lang="ru-RU" sz="3100" dirty="0">
                <a:solidFill>
                  <a:schemeClr val="tx2">
                    <a:lumMod val="60000"/>
                    <a:lumOff val="40000"/>
                  </a:schemeClr>
                </a:solidFill>
              </a:rPr>
              <a:t>придирайтесь, иначе мне придется, защищая себя, притвориться глухим</a:t>
            </a:r>
            <a:r>
              <a:rPr lang="ru-RU" sz="3100" dirty="0" smtClean="0">
                <a:solidFill>
                  <a:schemeClr val="tx2">
                    <a:lumMod val="60000"/>
                    <a:lumOff val="40000"/>
                  </a:schemeClr>
                </a:solidFill>
              </a:rPr>
              <a:t>.</a:t>
            </a:r>
            <a:br>
              <a:rPr lang="ru-RU" sz="3100" dirty="0" smtClean="0">
                <a:solidFill>
                  <a:schemeClr val="tx2">
                    <a:lumMod val="60000"/>
                    <a:lumOff val="40000"/>
                  </a:schemeClr>
                </a:solidFill>
              </a:rPr>
            </a:br>
            <a:r>
              <a:rPr lang="ru-RU" sz="3100" dirty="0"/>
              <a:t/>
            </a:r>
            <a:br>
              <a:rPr lang="ru-RU" sz="3100" dirty="0"/>
            </a:br>
            <a:r>
              <a:rPr lang="ru-RU" sz="3100" b="1" dirty="0"/>
              <a:t>Не </a:t>
            </a:r>
            <a:r>
              <a:rPr lang="ru-RU" sz="3100" dirty="0"/>
              <a:t>давайте опрометчивых обещаний, - я чувствую страшное разочарование, когда обещания не выполняются.</a:t>
            </a:r>
            <a:r>
              <a:rPr lang="ru-RU" dirty="0"/>
              <a:t/>
            </a:r>
            <a:br>
              <a:rPr lang="ru-RU" dirty="0"/>
            </a:b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071546"/>
            <a:ext cx="9144000" cy="5572164"/>
          </a:xfrm>
        </p:spPr>
        <p:txBody>
          <a:bodyPr>
            <a:normAutofit fontScale="90000"/>
          </a:bodyPr>
          <a:lstStyle/>
          <a:p>
            <a:pPr algn="l"/>
            <a:r>
              <a:rPr lang="ru-RU" sz="3100" b="1" dirty="0"/>
              <a:t>Не </a:t>
            </a:r>
            <a:r>
              <a:rPr lang="ru-RU" sz="3100" dirty="0"/>
              <a:t>забывайте, что я не умею выражать свои мысли так хорошо, как мне бы хотелось. Вот почему я не всегда бываю точен.</a:t>
            </a:r>
            <a:br>
              <a:rPr lang="ru-RU" sz="3100" dirty="0"/>
            </a:br>
            <a:r>
              <a:rPr lang="ru-RU" sz="3100" b="1" dirty="0">
                <a:solidFill>
                  <a:schemeClr val="tx2">
                    <a:lumMod val="60000"/>
                    <a:lumOff val="40000"/>
                  </a:schemeClr>
                </a:solidFill>
              </a:rPr>
              <a:t>Не </a:t>
            </a:r>
            <a:r>
              <a:rPr lang="ru-RU" sz="3100" dirty="0">
                <a:solidFill>
                  <a:schemeClr val="tx2">
                    <a:lumMod val="60000"/>
                    <a:lumOff val="40000"/>
                  </a:schemeClr>
                </a:solidFill>
              </a:rPr>
              <a:t>оценивайте слишком высоко мою честность. От страха я легко лгу.</a:t>
            </a:r>
            <a:r>
              <a:rPr lang="ru-RU" sz="3100" dirty="0"/>
              <a:t/>
            </a:r>
            <a:br>
              <a:rPr lang="ru-RU" sz="3100" dirty="0"/>
            </a:br>
            <a:r>
              <a:rPr lang="ru-RU" sz="3100" b="1" dirty="0"/>
              <a:t>Не </a:t>
            </a:r>
            <a:r>
              <a:rPr lang="ru-RU" sz="3100" dirty="0"/>
              <a:t>будьте непоследовательны. Это совершенно сбивает меня с толку, и я теряю веру в Вас.</a:t>
            </a:r>
            <a:br>
              <a:rPr lang="ru-RU" sz="3100" dirty="0"/>
            </a:br>
            <a:r>
              <a:rPr lang="ru-RU" sz="3100" b="1" dirty="0">
                <a:solidFill>
                  <a:schemeClr val="tx2">
                    <a:lumMod val="60000"/>
                    <a:lumOff val="40000"/>
                  </a:schemeClr>
                </a:solidFill>
              </a:rPr>
              <a:t>Не </a:t>
            </a:r>
            <a:r>
              <a:rPr lang="ru-RU" sz="3100" dirty="0">
                <a:solidFill>
                  <a:schemeClr val="tx2">
                    <a:lumMod val="60000"/>
                    <a:lumOff val="40000"/>
                  </a:schemeClr>
                </a:solidFill>
              </a:rPr>
              <a:t>отмахивайтесь от моих вопросов. Иначе Вы обнаружите, что я перестал спрашивать и ищу информацию в другом месте.</a:t>
            </a:r>
            <a:r>
              <a:rPr lang="ru-RU" sz="3100" dirty="0"/>
              <a:t/>
            </a:r>
            <a:br>
              <a:rPr lang="ru-RU" sz="3100" dirty="0"/>
            </a:br>
            <a:r>
              <a:rPr lang="ru-RU" sz="3100" b="1" dirty="0"/>
              <a:t>Не </a:t>
            </a:r>
            <a:r>
              <a:rPr lang="ru-RU" sz="3100" dirty="0"/>
              <a:t>убеждайте меня, что мои страхи - это ерунда. Они до ужаса реальны</a:t>
            </a:r>
            <a:r>
              <a:rPr lang="ru-RU" sz="3100" dirty="0" smtClean="0"/>
              <a:t>.</a:t>
            </a:r>
            <a:br>
              <a:rPr lang="ru-RU" sz="3100" dirty="0" smtClean="0"/>
            </a:br>
            <a:r>
              <a:rPr lang="ru-RU" sz="3100" b="1" dirty="0">
                <a:solidFill>
                  <a:schemeClr val="tx2">
                    <a:lumMod val="60000"/>
                    <a:lumOff val="40000"/>
                  </a:schemeClr>
                </a:solidFill>
              </a:rPr>
              <a:t>Не </a:t>
            </a:r>
            <a:r>
              <a:rPr lang="ru-RU" sz="3100" dirty="0">
                <a:solidFill>
                  <a:schemeClr val="tx2">
                    <a:lumMod val="60000"/>
                    <a:lumOff val="40000"/>
                  </a:schemeClr>
                </a:solidFill>
              </a:rPr>
              <a:t>полагайте, что Вы идеальны или непогрешимы. Для меня слишком большой шок обнаружить, что Вы – ни то и ни другое.</a:t>
            </a:r>
            <a:r>
              <a:rPr lang="ru-RU" dirty="0">
                <a:solidFill>
                  <a:schemeClr val="tx2">
                    <a:lumMod val="60000"/>
                    <a:lumOff val="40000"/>
                  </a:schemeClr>
                </a:solidFill>
              </a:rPr>
              <a:t/>
            </a:r>
            <a:br>
              <a:rPr lang="ru-RU" dirty="0">
                <a:solidFill>
                  <a:schemeClr val="tx2">
                    <a:lumMod val="60000"/>
                    <a:lumOff val="40000"/>
                  </a:schemeClr>
                </a:solidFill>
              </a:rPr>
            </a:br>
            <a:r>
              <a:rPr lang="ru-RU" dirty="0"/>
              <a:t/>
            </a:r>
            <a:br>
              <a:rPr lang="ru-RU" dirty="0"/>
            </a:b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440510"/>
          </a:xfrm>
        </p:spPr>
        <p:txBody>
          <a:bodyPr>
            <a:normAutofit/>
          </a:bodyPr>
          <a:lstStyle/>
          <a:p>
            <a:pPr algn="l"/>
            <a:r>
              <a:rPr lang="ru-RU" sz="3100" b="1" dirty="0"/>
              <a:t>Не </a:t>
            </a:r>
            <a:r>
              <a:rPr lang="ru-RU" sz="3100" dirty="0"/>
              <a:t>считайте, что извиняться передо мной - это ниже Вашего достоинства. Честное извинение подкупает меня и делает поразительно податливым по отношению к Вам.</a:t>
            </a:r>
            <a:br>
              <a:rPr lang="ru-RU" sz="3100" dirty="0"/>
            </a:br>
            <a:r>
              <a:rPr lang="ru-RU" sz="3100" b="1" dirty="0">
                <a:solidFill>
                  <a:schemeClr val="tx2">
                    <a:lumMod val="60000"/>
                    <a:lumOff val="40000"/>
                  </a:schemeClr>
                </a:solidFill>
              </a:rPr>
              <a:t>Не </a:t>
            </a:r>
            <a:r>
              <a:rPr lang="ru-RU" sz="3100" dirty="0">
                <a:solidFill>
                  <a:schemeClr val="tx2">
                    <a:lumMod val="60000"/>
                    <a:lumOff val="40000"/>
                  </a:schemeClr>
                </a:solidFill>
              </a:rPr>
              <a:t>забывайте, что я люблю экспериментировать. Без этого мне не обойтись, так что, пожалуйста, примиритесь с этим.</a:t>
            </a:r>
            <a:r>
              <a:rPr lang="ru-RU" dirty="0"/>
              <a:t/>
            </a:r>
            <a:br>
              <a:rPr lang="ru-RU" dirty="0"/>
            </a:br>
            <a:endParaRPr lang="ru-RU" dirty="0"/>
          </a:p>
        </p:txBody>
      </p:sp>
      <p:pic>
        <p:nvPicPr>
          <p:cNvPr id="3" name="Рисунок 2"/>
          <p:cNvPicPr/>
          <p:nvPr/>
        </p:nvPicPr>
        <p:blipFill>
          <a:blip r:embed="rId2"/>
          <a:stretch>
            <a:fillRect/>
          </a:stretch>
        </p:blipFill>
        <p:spPr>
          <a:xfrm>
            <a:off x="6286512" y="4786322"/>
            <a:ext cx="1857388" cy="191452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p:cNvPicPr/>
          <p:nvPr/>
        </p:nvPicPr>
        <p:blipFill>
          <a:blip r:embed="rId2"/>
          <a:stretch>
            <a:fillRect/>
          </a:stretch>
        </p:blipFill>
        <p:spPr>
          <a:xfrm>
            <a:off x="1214414" y="2143116"/>
            <a:ext cx="2838455" cy="3214710"/>
          </a:xfrm>
          <a:prstGeom prst="rect">
            <a:avLst/>
          </a:prstGeom>
        </p:spPr>
      </p:pic>
      <p:pic>
        <p:nvPicPr>
          <p:cNvPr id="4" name="Рисунок 3"/>
          <p:cNvPicPr/>
          <p:nvPr/>
        </p:nvPicPr>
        <p:blipFill>
          <a:blip r:embed="rId3"/>
          <a:stretch>
            <a:fillRect/>
          </a:stretch>
        </p:blipFill>
        <p:spPr>
          <a:xfrm>
            <a:off x="5643570" y="2071678"/>
            <a:ext cx="1857388" cy="3286148"/>
          </a:xfrm>
          <a:prstGeom prst="rect">
            <a:avLst/>
          </a:prstGeom>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70</Words>
  <Application>Microsoft Office PowerPoint</Application>
  <PresentationFormat>Экран (4:3)</PresentationFormat>
  <Paragraphs>6</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Памятка от  вашего ученика</vt:lpstr>
      <vt:lpstr>  Не бойтесь быть решительным со мной. Мне это больше нравится. Это дает мне уверенность.  Не давайте мне приобрести плохие привычки. Мне надо знать, что Вы их пресечете в самом начале.   </vt:lpstr>
      <vt:lpstr>Не давайте мне почувствовать себя меньше, чем я есть на самом деле.  Это только заставит меня вести себя глупо, “как большой”.  Не поправляйте меня перед всеми, если Вы можете как-то справиться с этим. Я буду гораздо внимательнее, если Вы поговорите со мной с глазу на глаз.  Не защищайте меня от последствий. Иногда мне надо попробовать болезненный путь. </vt:lpstr>
      <vt:lpstr> Не давайте мне почувствовать, что мои ошибки – это грехи. Это нарушает мое чувство ценностей.  Не реагируйте слишком сильно на мои маленькие недомогания. Иногда они обеспечивают мне то внимание, которое мне необходимо.  Не придирайтесь, иначе мне придется, защищая себя, притвориться глухим.  Не давайте опрометчивых обещаний, - я чувствую страшное разочарование, когда обещания не выполняются. </vt:lpstr>
      <vt:lpstr>Не забывайте, что я не умею выражать свои мысли так хорошо, как мне бы хотелось. Вот почему я не всегда бываю точен. Не оценивайте слишком высоко мою честность. От страха я легко лгу. Не будьте непоследовательны. Это совершенно сбивает меня с толку, и я теряю веру в Вас. Не отмахивайтесь от моих вопросов. Иначе Вы обнаружите, что я перестал спрашивать и ищу информацию в другом месте. Не убеждайте меня, что мои страхи - это ерунда. Они до ужаса реальны. Не полагайте, что Вы идеальны или непогрешимы. Для меня слишком большой шок обнаружить, что Вы – ни то и ни другое.  </vt:lpstr>
      <vt:lpstr>Не считайте, что извиняться передо мной - это ниже Вашего достоинства. Честное извинение подкупает меня и делает поразительно податливым по отношению к Вам. Не забывайте, что я люблю экспериментировать. Без этого мне не обойтись, так что, пожалуйста, примиритесь с этим. </vt:lpstr>
      <vt:lpstr>Слайд 7</vt:lpstr>
    </vt:vector>
  </TitlesOfParts>
  <Company>АПТХ</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Памятка от  вашего ученика</dc:title>
  <dc:creator>Димова</dc:creator>
  <cp:lastModifiedBy>Димова</cp:lastModifiedBy>
  <cp:revision>6</cp:revision>
  <dcterms:created xsi:type="dcterms:W3CDTF">2014-06-25T01:35:41Z</dcterms:created>
  <dcterms:modified xsi:type="dcterms:W3CDTF">2014-06-25T04:04:25Z</dcterms:modified>
</cp:coreProperties>
</file>